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4" r:id="rId2"/>
    <p:sldId id="281" r:id="rId3"/>
    <p:sldId id="268" r:id="rId4"/>
    <p:sldId id="269" r:id="rId5"/>
    <p:sldId id="270" r:id="rId6"/>
    <p:sldId id="308" r:id="rId7"/>
    <p:sldId id="284" r:id="rId8"/>
    <p:sldId id="283" r:id="rId9"/>
    <p:sldId id="285" r:id="rId10"/>
    <p:sldId id="304" r:id="rId11"/>
    <p:sldId id="286" r:id="rId12"/>
    <p:sldId id="305" r:id="rId13"/>
    <p:sldId id="290" r:id="rId14"/>
    <p:sldId id="295" r:id="rId15"/>
    <p:sldId id="303" r:id="rId16"/>
    <p:sldId id="297" r:id="rId17"/>
    <p:sldId id="298" r:id="rId18"/>
    <p:sldId id="296" r:id="rId19"/>
    <p:sldId id="299" r:id="rId20"/>
    <p:sldId id="289" r:id="rId21"/>
    <p:sldId id="306" r:id="rId22"/>
    <p:sldId id="300" r:id="rId23"/>
    <p:sldId id="288" r:id="rId24"/>
    <p:sldId id="273" r:id="rId25"/>
    <p:sldId id="307" r:id="rId26"/>
    <p:sldId id="275" r:id="rId27"/>
    <p:sldId id="276" r:id="rId28"/>
    <p:sldId id="30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5969"/>
    <a:srgbClr val="FF5969"/>
    <a:srgbClr val="5D7373"/>
    <a:srgbClr val="00A0A8"/>
    <a:srgbClr val="FEC630"/>
    <a:srgbClr val="52C9BD"/>
    <a:srgbClr val="52CBBE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36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94241-8F2F-4106-9258-2504777DFE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96A2D-222E-46D0-87B3-34085993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0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6243-2816-4C58-AC9C-DED96883F9D1}" type="datetime1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D735-1DFA-409D-BC1B-D2DD53DB5964}" type="datetime1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AEA2-B012-4F1C-A9AA-CB6B43A1D59C}" type="datetime1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F9707-3213-44FA-A8E1-151489259306}" type="datetime1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E95F1-444B-4971-BBFE-CBDEEDF5AA4E}" type="datetime1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31D-12D6-49C2-9A52-61FDE4FCC076}" type="datetime1">
              <a:rPr lang="de-DE" smtClean="0"/>
              <a:t>23.08.2023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BC49-FEC7-43B9-AB8E-746A4E25FCD2}" type="datetime1">
              <a:rPr lang="de-DE" smtClean="0"/>
              <a:t>23.08.2023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8D54-38CD-4011-BFA9-4722A965B2CE}" type="datetime1">
              <a:rPr lang="de-DE" smtClean="0"/>
              <a:t>23.08.2023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23B6-DB14-418A-BE44-54C4164B84AF}" type="datetime1">
              <a:rPr lang="de-DE" smtClean="0"/>
              <a:t>23.08.2023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0328C-152E-4128-BAFD-D3D7EC568A62}" type="datetime1">
              <a:rPr lang="de-DE" smtClean="0"/>
              <a:t>23.08.2023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4294-418C-4846-9DFB-15898CB09292}" type="datetime1">
              <a:rPr lang="de-DE" smtClean="0"/>
              <a:t>23.08.2023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C8A20-6B5D-478F-9705-E27E0F9C0E18}" type="datetime1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1822821" y="1047890"/>
            <a:ext cx="8420768" cy="205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Y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مشروع تخرج </a:t>
            </a:r>
            <a:br>
              <a:rPr lang="ar-SY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</a:br>
            <a:r>
              <a:rPr lang="ar-SY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أعد لنيل درجة الإجازة في هندسة المعلوميات / هندسة البرمجيات والذكاء الصنعي</a:t>
            </a: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ar-SY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بناء نظام ذكي للعب الشطرنج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4377892" y="6540194"/>
            <a:ext cx="2572755" cy="246213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32336" y="3619007"/>
            <a:ext cx="7278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ar-SY" sz="2800" dirty="0">
                <a:latin typeface="Tw Cen MT" panose="020B0602020104020603" pitchFamily="34" charset="0"/>
              </a:rPr>
              <a:t>تقديم:</a:t>
            </a:r>
          </a:p>
          <a:p>
            <a:pPr algn="ctr"/>
            <a:r>
              <a:rPr lang="ar-SY" sz="2800" b="1" dirty="0">
                <a:latin typeface="Tw Cen MT" panose="020B0602020104020603" pitchFamily="34" charset="0"/>
              </a:rPr>
              <a:t>أحمد ملهم عبدالله قطان</a:t>
            </a:r>
            <a:endParaRPr lang="en-US" sz="2800" b="1" dirty="0"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5ED8D-038E-C40B-7F59-9B1F38E01B03}"/>
              </a:ext>
            </a:extLst>
          </p:cNvPr>
          <p:cNvSpPr txBox="1"/>
          <p:nvPr/>
        </p:nvSpPr>
        <p:spPr>
          <a:xfrm>
            <a:off x="332336" y="4769017"/>
            <a:ext cx="7278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ar-SY" sz="2800" dirty="0">
                <a:latin typeface="Tw Cen MT" panose="020B0602020104020603" pitchFamily="34" charset="0"/>
              </a:rPr>
              <a:t>إشراف:</a:t>
            </a:r>
          </a:p>
          <a:p>
            <a:pPr algn="ctr" rtl="1"/>
            <a:r>
              <a:rPr lang="ar-SY" sz="2800" b="1" dirty="0">
                <a:latin typeface="Tw Cen MT" panose="020B0602020104020603" pitchFamily="34" charset="0"/>
              </a:rPr>
              <a:t>د. رياض سنبل 				م. سيما أدهم</a:t>
            </a:r>
          </a:p>
        </p:txBody>
      </p:sp>
      <p:pic>
        <p:nvPicPr>
          <p:cNvPr id="69" name="Picture 1" descr="Hiast logo.jpg">
            <a:extLst>
              <a:ext uri="{FF2B5EF4-FFF2-40B4-BE49-F238E27FC236}">
                <a16:creationId xmlns:a16="http://schemas.microsoft.com/office/drawing/2014/main" id="{9581183E-9BDB-7AE2-EAC8-98F44722A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42"/>
          <a:stretch/>
        </p:blipFill>
        <p:spPr bwMode="auto">
          <a:xfrm>
            <a:off x="0" y="0"/>
            <a:ext cx="2212491" cy="18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9D04489B-1EF2-A04C-6F39-35E28EB93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4998" y="0"/>
            <a:ext cx="356700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الجمهـوريـة العربيــة الســـورية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المعهد العالي للعلوم التطبيقية والتكنولوجيا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قسـم </a:t>
            </a:r>
            <a:r>
              <a:rPr lang="ar-SY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المعلوميات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العام الدراسي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raditional Arabic" panose="02020603050405020304" pitchFamily="18" charset="-78"/>
              </a:rPr>
              <a:t>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202</a:t>
            </a:r>
            <a:r>
              <a:rPr kumimoji="0" lang="ar-SY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2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/202</a:t>
            </a:r>
            <a:r>
              <a:rPr kumimoji="0" lang="ar-SY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3</a:t>
            </a:r>
            <a:endParaRPr kumimoji="0" lang="ar-SA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4E2DC041-1BE6-4A95-BEA6-12DB48AD68E2}"/>
              </a:ext>
            </a:extLst>
          </p:cNvPr>
          <p:cNvSpPr/>
          <p:nvPr/>
        </p:nvSpPr>
        <p:spPr>
          <a:xfrm>
            <a:off x="212480" y="6200459"/>
            <a:ext cx="2153115" cy="46522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dirty="0"/>
              <a:t>23/8/2023</a:t>
            </a:r>
            <a:endParaRPr lang="en-US" sz="2400" dirty="0"/>
          </a:p>
        </p:txBody>
      </p:sp>
      <p:pic>
        <p:nvPicPr>
          <p:cNvPr id="18" name="Picture 2" descr="The Role of AI in Modern Chess — Journal of Young Investigators">
            <a:extLst>
              <a:ext uri="{FF2B5EF4-FFF2-40B4-BE49-F238E27FC236}">
                <a16:creationId xmlns:a16="http://schemas.microsoft.com/office/drawing/2014/main" id="{D827CF3B-E168-481F-AFF5-1B02149F8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6" r="22181"/>
          <a:stretch/>
        </p:blipFill>
        <p:spPr bwMode="auto">
          <a:xfrm>
            <a:off x="7748338" y="3326660"/>
            <a:ext cx="3567002" cy="2483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79684" y="-2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41E3B49-65B3-4EC7-86E5-2F256199A70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F050C6-CC3D-4433-9D60-D1ACF6968BF2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50697A0-F393-479D-A0F2-2CF08AB341A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495F97-2134-4E51-971D-B0E349267B3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F43E7E-F286-462E-9912-99EB2767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257BD8-C014-42D7-B535-F1FCDF1CE741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C0ACB0-9DD7-420A-8015-15D0928C78F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F7349511-88CE-4802-8E2A-E21036A1B1F3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7BA1CE-5C8B-4301-90BE-2622F9EBFC1C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713497-6A57-4D86-9895-6179B13F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13551B-4049-44A0-9968-81DC241D8E7A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CA54CA-C9B3-4391-8E15-E47E544481B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13">
              <a:extLst>
                <a:ext uri="{FF2B5EF4-FFF2-40B4-BE49-F238E27FC236}">
                  <a16:creationId xmlns:a16="http://schemas.microsoft.com/office/drawing/2014/main" id="{BF9BA5E0-3669-44F5-A749-FAFFF9B7C16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3837D3-A339-4052-B7EA-4AED810F499F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7F7A1EA-B6B1-496B-99C1-7E173290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80B6F-9C3C-4C0A-8CED-1DCAC942F051}"/>
              </a:ext>
            </a:extLst>
          </p:cNvPr>
          <p:cNvSpPr txBox="1"/>
          <p:nvPr/>
        </p:nvSpPr>
        <p:spPr>
          <a:xfrm>
            <a:off x="5490669" y="291552"/>
            <a:ext cx="527427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90000"/>
              </a:lnSpc>
              <a:spcBef>
                <a:spcPct val="0"/>
              </a:spcBef>
            </a:pPr>
            <a:r>
              <a:rPr lang="ar-SY" sz="4400" dirty="0">
                <a:latin typeface="+mj-lt"/>
                <a:ea typeface="+mj-ea"/>
                <a:cs typeface="+mj-cs"/>
              </a:rPr>
              <a:t>الحل الاولي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BAC07-A46D-429A-AF1A-619A9CBC5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70" y="1617662"/>
            <a:ext cx="6610105" cy="371818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46EAB-A1C1-47E0-B1DC-E7542C612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9858" y="6042503"/>
            <a:ext cx="459581" cy="365125"/>
          </a:xfrm>
        </p:spPr>
        <p:txBody>
          <a:bodyPr/>
          <a:lstStyle/>
          <a:p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t>10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1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1EB16DAC-1F78-43D9-8707-C1F1F747676D}"/>
              </a:ext>
            </a:extLst>
          </p:cNvPr>
          <p:cNvSpPr txBox="1">
            <a:spLocks/>
          </p:cNvSpPr>
          <p:nvPr/>
        </p:nvSpPr>
        <p:spPr>
          <a:xfrm>
            <a:off x="2670551" y="181087"/>
            <a:ext cx="8248650" cy="600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تهيئة البيانات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203162-08EA-43B6-85B9-450716DE0035}"/>
              </a:ext>
            </a:extLst>
          </p:cNvPr>
          <p:cNvSpPr txBox="1"/>
          <p:nvPr/>
        </p:nvSpPr>
        <p:spPr>
          <a:xfrm>
            <a:off x="2067819" y="1915138"/>
            <a:ext cx="71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/>
              <a:t>FEN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1F6318-97F4-462B-BEEB-586B0F76BF28}"/>
              </a:ext>
            </a:extLst>
          </p:cNvPr>
          <p:cNvSpPr txBox="1"/>
          <p:nvPr/>
        </p:nvSpPr>
        <p:spPr>
          <a:xfrm>
            <a:off x="1916975" y="320003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dirty="0"/>
              <a:t>Moves</a:t>
            </a:r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26824E3F-20EA-461A-B251-42844B235E7F}"/>
              </a:ext>
            </a:extLst>
          </p:cNvPr>
          <p:cNvSpPr/>
          <p:nvPr/>
        </p:nvSpPr>
        <p:spPr>
          <a:xfrm>
            <a:off x="1857709" y="3835038"/>
            <a:ext cx="1032933" cy="1803400"/>
          </a:xfrm>
          <a:prstGeom prst="can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Image result for chess board icon">
            <a:extLst>
              <a:ext uri="{FF2B5EF4-FFF2-40B4-BE49-F238E27FC236}">
                <a16:creationId xmlns:a16="http://schemas.microsoft.com/office/drawing/2014/main" id="{A2A1167E-33AE-44FD-8D75-4B08E8A4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83976" y1="15430" x2="16617" y2="15430"/>
                        <a14:foregroundMark x1="16617" y1="15430" x2="17507" y2="75074"/>
                        <a14:foregroundMark x1="17507" y1="75074" x2="52226" y2="85757"/>
                        <a14:foregroundMark x1="52226" y1="85757" x2="79822" y2="84570"/>
                        <a14:foregroundMark x1="79822" y1="84570" x2="83976" y2="18101"/>
                        <a14:foregroundMark x1="81602" y1="15134" x2="70030" y2="17507"/>
                        <a14:foregroundMark x1="64985" y1="22255" x2="21662" y2="23739"/>
                        <a14:foregroundMark x1="21662" y1="23739" x2="71217" y2="20475"/>
                        <a14:foregroundMark x1="71217" y1="20475" x2="78042" y2="58457"/>
                        <a14:foregroundMark x1="78042" y1="58457" x2="59941" y2="84866"/>
                        <a14:foregroundMark x1="59941" y1="84866" x2="34421" y2="85163"/>
                        <a14:foregroundMark x1="34421" y1="85163" x2="23145" y2="44807"/>
                        <a14:foregroundMark x1="23145" y1="44807" x2="71513" y2="28487"/>
                        <a14:foregroundMark x1="71513" y1="28487" x2="35905" y2="55786"/>
                        <a14:foregroundMark x1="35905" y1="55786" x2="46291" y2="67359"/>
                        <a14:foregroundMark x1="57270" y1="48368" x2="37389" y2="67359"/>
                        <a14:foregroundMark x1="37389" y1="67359" x2="38279" y2="66469"/>
                        <a14:foregroundMark x1="71217" y1="42433" x2="35312" y2="55786"/>
                        <a14:foregroundMark x1="57567" y1="41543" x2="34421" y2="66766"/>
                        <a14:foregroundMark x1="80415" y1="17507" x2="78042" y2="36795"/>
                        <a14:foregroundMark x1="56380" y1="20178" x2="23145" y2="20475"/>
                        <a14:foregroundMark x1="16320" y1="19585" x2="31157" y2="19288"/>
                        <a14:foregroundMark x1="18101" y1="27596" x2="74481" y2="28190"/>
                        <a14:foregroundMark x1="18101" y1="36795" x2="59941" y2="36499"/>
                        <a14:foregroundMark x1="24036" y1="36202" x2="51039" y2="32641"/>
                        <a14:foregroundMark x1="17211" y1="41246" x2="50742" y2="42730"/>
                        <a14:foregroundMark x1="50742" y1="42730" x2="71217" y2="42433"/>
                        <a14:foregroundMark x1="24926" y1="49258" x2="63501" y2="46588"/>
                        <a14:foregroundMark x1="72404" y1="51335" x2="52819" y2="73591"/>
                        <a14:foregroundMark x1="52819" y1="73591" x2="49852" y2="74777"/>
                        <a14:foregroundMark x1="68249" y1="45401" x2="50445" y2="65282"/>
                        <a14:foregroundMark x1="57567" y1="54599" x2="48071" y2="63205"/>
                        <a14:foregroundMark x1="67953" y1="69436" x2="44214" y2="79822"/>
                        <a14:foregroundMark x1="77448" y1="68843" x2="45994" y2="77448"/>
                        <a14:foregroundMark x1="45994" y1="77448" x2="45994" y2="77448"/>
                        <a14:foregroundMark x1="70030" y1="81899" x2="45104" y2="74481"/>
                        <a14:foregroundMark x1="67062" y1="79525" x2="75074" y2="78932"/>
                        <a14:foregroundMark x1="82196" y1="86944" x2="84570" y2="76261"/>
                        <a14:foregroundMark x1="84570" y1="34421" x2="83976" y2="76855"/>
                        <a14:foregroundMark x1="33828" y1="56677" x2="19881" y2="49258"/>
                        <a14:foregroundMark x1="34125" y1="50445" x2="43917" y2="55193"/>
                        <a14:foregroundMark x1="43917" y1="72404" x2="32344" y2="70920"/>
                        <a14:foregroundMark x1="24036" y1="67656" x2="35015" y2="78932"/>
                        <a14:foregroundMark x1="18398" y1="75668" x2="29377" y2="82789"/>
                        <a14:foregroundMark x1="29970" y1="86647" x2="16320" y2="83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774" y="2126983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D508305-D92B-44E7-8B0A-27D88B01A1DD}"/>
              </a:ext>
            </a:extLst>
          </p:cNvPr>
          <p:cNvSpPr txBox="1"/>
          <p:nvPr/>
        </p:nvSpPr>
        <p:spPr>
          <a:xfrm>
            <a:off x="5109888" y="1937453"/>
            <a:ext cx="85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/>
              <a:t>Board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824F4F37-AB00-4EFD-AFAA-F37B80A880D4}"/>
              </a:ext>
            </a:extLst>
          </p:cNvPr>
          <p:cNvSpPr/>
          <p:nvPr/>
        </p:nvSpPr>
        <p:spPr>
          <a:xfrm rot="769162">
            <a:off x="3131954" y="2204337"/>
            <a:ext cx="980260" cy="338217"/>
          </a:xfrm>
          <a:prstGeom prst="rightArrow">
            <a:avLst>
              <a:gd name="adj1" fmla="val 39127"/>
              <a:gd name="adj2" fmla="val 89781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A3D7822B-BDF1-493C-9D1F-02357AEA9710}"/>
              </a:ext>
            </a:extLst>
          </p:cNvPr>
          <p:cNvSpPr/>
          <p:nvPr/>
        </p:nvSpPr>
        <p:spPr>
          <a:xfrm rot="206205">
            <a:off x="2630159" y="3408525"/>
            <a:ext cx="1039593" cy="660191"/>
          </a:xfrm>
          <a:prstGeom prst="curvedDownArrow">
            <a:avLst>
              <a:gd name="adj1" fmla="val 18701"/>
              <a:gd name="adj2" fmla="val 58000"/>
              <a:gd name="adj3" fmla="val 51882"/>
            </a:avLst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6AB179-BD68-4B98-8027-E2E0209B604F}"/>
              </a:ext>
            </a:extLst>
          </p:cNvPr>
          <p:cNvSpPr txBox="1"/>
          <p:nvPr/>
        </p:nvSpPr>
        <p:spPr>
          <a:xfrm>
            <a:off x="3009770" y="4250463"/>
            <a:ext cx="87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Nf3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FB262B9-5D96-493F-B7AD-1E25AD82CFC8}"/>
              </a:ext>
            </a:extLst>
          </p:cNvPr>
          <p:cNvSpPr/>
          <p:nvPr/>
        </p:nvSpPr>
        <p:spPr>
          <a:xfrm rot="20060529">
            <a:off x="3935936" y="3813958"/>
            <a:ext cx="601931" cy="322063"/>
          </a:xfrm>
          <a:prstGeom prst="rightArrow">
            <a:avLst>
              <a:gd name="adj1" fmla="val 39127"/>
              <a:gd name="adj2" fmla="val 89781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907987E6-8B10-4F3D-B418-797524BDC919}"/>
              </a:ext>
            </a:extLst>
          </p:cNvPr>
          <p:cNvSpPr/>
          <p:nvPr/>
        </p:nvSpPr>
        <p:spPr>
          <a:xfrm>
            <a:off x="6680717" y="2924429"/>
            <a:ext cx="1375955" cy="414882"/>
          </a:xfrm>
          <a:prstGeom prst="rightArrow">
            <a:avLst>
              <a:gd name="adj1" fmla="val 39127"/>
              <a:gd name="adj2" fmla="val 89781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4" descr="Image result for array icon">
            <a:extLst>
              <a:ext uri="{FF2B5EF4-FFF2-40B4-BE49-F238E27FC236}">
                <a16:creationId xmlns:a16="http://schemas.microsoft.com/office/drawing/2014/main" id="{D34DBE8D-D7EB-4615-BC73-5B7EB0B1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68" y="2245467"/>
            <a:ext cx="1784319" cy="177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Arrow: Right 65">
            <a:extLst>
              <a:ext uri="{FF2B5EF4-FFF2-40B4-BE49-F238E27FC236}">
                <a16:creationId xmlns:a16="http://schemas.microsoft.com/office/drawing/2014/main" id="{979824C1-19BA-4836-B21D-F19BE5AAC9C0}"/>
              </a:ext>
            </a:extLst>
          </p:cNvPr>
          <p:cNvSpPr/>
          <p:nvPr/>
        </p:nvSpPr>
        <p:spPr>
          <a:xfrm>
            <a:off x="4082754" y="4354612"/>
            <a:ext cx="3973918" cy="414882"/>
          </a:xfrm>
          <a:prstGeom prst="rightArrow">
            <a:avLst>
              <a:gd name="adj1" fmla="val 39127"/>
              <a:gd name="adj2" fmla="val 89781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8" descr="Image result for one number inside fire icon">
            <a:extLst>
              <a:ext uri="{FF2B5EF4-FFF2-40B4-BE49-F238E27FC236}">
                <a16:creationId xmlns:a16="http://schemas.microsoft.com/office/drawing/2014/main" id="{49F66810-B456-405C-B6A2-06315A2DC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75" b="87153" l="9871" r="89700">
                        <a14:foregroundMark x1="46352" y1="85764" x2="54936" y2="87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26"/>
          <a:stretch/>
        </p:blipFill>
        <p:spPr bwMode="auto">
          <a:xfrm>
            <a:off x="8688750" y="4036963"/>
            <a:ext cx="1073436" cy="124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6BA02E71-A797-46E4-98D4-8674EDCD44D0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923A863-554A-4109-A1A4-184034AC43C2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4DC5C52-A74E-418A-A9BE-D347DCE33A9F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2D19B8E-F778-460D-AAAD-FA312E31C0A6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1FD4D94-159B-45A7-8145-F01CF46F3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B15C9C8-F768-4C11-BE9E-1C33637815AB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AEAEA1-5270-4341-A5A9-CB56471D7DDB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13">
              <a:extLst>
                <a:ext uri="{FF2B5EF4-FFF2-40B4-BE49-F238E27FC236}">
                  <a16:creationId xmlns:a16="http://schemas.microsoft.com/office/drawing/2014/main" id="{4A2A9061-D518-42FA-B0CD-F6A96B77F3DF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38A573-0B43-409F-9092-1987B75D2DBF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84671FA-7CF2-474C-94FF-6A1BCB670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F9BFC2B-5C1B-4BAE-BEB0-2365756C6FF6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885EF1-86ED-4C68-ACBE-BA9527E0257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13">
              <a:extLst>
                <a:ext uri="{FF2B5EF4-FFF2-40B4-BE49-F238E27FC236}">
                  <a16:creationId xmlns:a16="http://schemas.microsoft.com/office/drawing/2014/main" id="{B380EFB9-DFC2-42E2-AD02-96C073738693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9D995-05B1-4542-9897-061C71FBE0B9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4645F50-A130-462B-89D2-2CB769E40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EE456-50F5-4110-BE7E-F477E18E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896" y="6047747"/>
            <a:ext cx="271463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11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6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pic>
        <p:nvPicPr>
          <p:cNvPr id="68" name="Content Placeholder 6">
            <a:extLst>
              <a:ext uri="{FF2B5EF4-FFF2-40B4-BE49-F238E27FC236}">
                <a16:creationId xmlns:a16="http://schemas.microsoft.com/office/drawing/2014/main" id="{04D9253E-4568-488E-8BBA-0ECB624472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0" r="23095"/>
          <a:stretch/>
        </p:blipFill>
        <p:spPr>
          <a:xfrm>
            <a:off x="3234873" y="932220"/>
            <a:ext cx="5226258" cy="5198024"/>
          </a:xfrm>
          <a:prstGeom prst="rect">
            <a:avLst/>
          </a:prstGeom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id="{DAAF18A6-AE4C-4B8A-87FA-D2C400A87E06}"/>
              </a:ext>
            </a:extLst>
          </p:cNvPr>
          <p:cNvSpPr txBox="1">
            <a:spLocks/>
          </p:cNvSpPr>
          <p:nvPr/>
        </p:nvSpPr>
        <p:spPr>
          <a:xfrm>
            <a:off x="3234873" y="218855"/>
            <a:ext cx="7720190" cy="6801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هيكل الشبكة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6E8C671-B7AF-4023-8A6E-D1C0BD8AA2F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1C1061E-2ADF-444A-B9E0-BC0916B0283C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CAAB3CE-7268-492D-B7DA-8C0CE01469C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382923-BC1D-4BE8-ACB2-C8C7859812C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D0B5093-20C3-400A-B512-701A7CCC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E86E0F-95C7-492B-8648-37292B337C3C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7F6B819-71B4-423E-A08D-31DFF837BC4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13">
              <a:extLst>
                <a:ext uri="{FF2B5EF4-FFF2-40B4-BE49-F238E27FC236}">
                  <a16:creationId xmlns:a16="http://schemas.microsoft.com/office/drawing/2014/main" id="{B20CC936-3C2C-4882-8D7B-0E4A18138A9F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E9981D-999C-4E32-8311-85DFD71C114E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C44303D-F2D8-4CBD-98C6-C67F50427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A40A17-1492-43A3-ADBE-3F7CB2844A5F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EB1BDD2-B88E-4D31-A8A0-21ED6D54E00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13">
              <a:extLst>
                <a:ext uri="{FF2B5EF4-FFF2-40B4-BE49-F238E27FC236}">
                  <a16:creationId xmlns:a16="http://schemas.microsoft.com/office/drawing/2014/main" id="{FF570E26-F649-4046-B806-BF15A2BC5036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4A1E1DC-6055-4346-B630-C35FE64BB16D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E5A8742-5B26-46CC-8A12-F3FA2C52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8E71813-1608-4666-9F90-515DBC4E551B}"/>
              </a:ext>
            </a:extLst>
          </p:cNvPr>
          <p:cNvSpPr txBox="1"/>
          <p:nvPr/>
        </p:nvSpPr>
        <p:spPr>
          <a:xfrm>
            <a:off x="6424299" y="4895280"/>
            <a:ext cx="201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2400" dirty="0"/>
              <a:t>4096 Classes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690A56-8B1B-4B3C-8EDA-C8FD58F651C1}"/>
              </a:ext>
            </a:extLst>
          </p:cNvPr>
          <p:cNvSpPr/>
          <p:nvPr/>
        </p:nvSpPr>
        <p:spPr>
          <a:xfrm>
            <a:off x="7464425" y="3760196"/>
            <a:ext cx="203200" cy="91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9BC45E-9291-4647-8C69-FAFA81B8B002}"/>
              </a:ext>
            </a:extLst>
          </p:cNvPr>
          <p:cNvSpPr/>
          <p:nvPr/>
        </p:nvSpPr>
        <p:spPr>
          <a:xfrm>
            <a:off x="7883304" y="3752674"/>
            <a:ext cx="203200" cy="91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843B5-C575-4831-B66D-5E6D6EC889DA}"/>
              </a:ext>
            </a:extLst>
          </p:cNvPr>
          <p:cNvSpPr txBox="1"/>
          <p:nvPr/>
        </p:nvSpPr>
        <p:spPr>
          <a:xfrm>
            <a:off x="7349176" y="3686456"/>
            <a:ext cx="46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4096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A4735D-20A9-4446-9B06-2A68E48EDC45}"/>
              </a:ext>
            </a:extLst>
          </p:cNvPr>
          <p:cNvSpPr txBox="1"/>
          <p:nvPr/>
        </p:nvSpPr>
        <p:spPr>
          <a:xfrm>
            <a:off x="7772834" y="3686456"/>
            <a:ext cx="46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4096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06198-C0E3-40A8-BDB1-59DE6865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1253" y="6023455"/>
            <a:ext cx="464344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12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5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41E3B49-65B3-4EC7-86E5-2F256199A70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F050C6-CC3D-4433-9D60-D1ACF6968BF2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50697A0-F393-479D-A0F2-2CF08AB341A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495F97-2134-4E51-971D-B0E349267B3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F43E7E-F286-462E-9912-99EB2767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257BD8-C014-42D7-B535-F1FCDF1CE741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C0ACB0-9DD7-420A-8015-15D0928C78F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F7349511-88CE-4802-8E2A-E21036A1B1F3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7BA1CE-5C8B-4301-90BE-2622F9EBFC1C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713497-6A57-4D86-9895-6179B13F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13551B-4049-44A0-9968-81DC241D8E7A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CA54CA-C9B3-4391-8E15-E47E544481B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13">
              <a:extLst>
                <a:ext uri="{FF2B5EF4-FFF2-40B4-BE49-F238E27FC236}">
                  <a16:creationId xmlns:a16="http://schemas.microsoft.com/office/drawing/2014/main" id="{BF9BA5E0-3669-44F5-A749-FAFFF9B7C16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3837D3-A339-4052-B7EA-4AED810F499F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7F7A1EA-B6B1-496B-99C1-7E173290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1703B25-4D5C-4C12-AC83-CADE7338B6D5}"/>
              </a:ext>
            </a:extLst>
          </p:cNvPr>
          <p:cNvSpPr txBox="1"/>
          <p:nvPr/>
        </p:nvSpPr>
        <p:spPr>
          <a:xfrm>
            <a:off x="5490669" y="291554"/>
            <a:ext cx="527427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90000"/>
              </a:lnSpc>
              <a:spcBef>
                <a:spcPct val="0"/>
              </a:spcBef>
            </a:pPr>
            <a:r>
              <a:rPr lang="ar-SY" sz="4400" dirty="0">
                <a:latin typeface="+mj-lt"/>
                <a:ea typeface="+mj-ea"/>
                <a:cs typeface="+mj-cs"/>
              </a:rPr>
              <a:t>تقسيم المهمة 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FDA18-3FD3-4B1F-857B-96797AE3F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42" y="1369253"/>
            <a:ext cx="7855471" cy="4418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949426-A090-40D4-B702-D6E6E130EA27}"/>
              </a:ext>
            </a:extLst>
          </p:cNvPr>
          <p:cNvSpPr txBox="1"/>
          <p:nvPr/>
        </p:nvSpPr>
        <p:spPr>
          <a:xfrm>
            <a:off x="3648458" y="5813353"/>
            <a:ext cx="432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Opening Good</a:t>
            </a:r>
          </a:p>
          <a:p>
            <a:pPr algn="ctr"/>
            <a:r>
              <a:rPr lang="en-US" sz="2000" dirty="0"/>
              <a:t>Middle and End Game ?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190F24-25D0-446A-A8E7-00E856F81B94}"/>
              </a:ext>
            </a:extLst>
          </p:cNvPr>
          <p:cNvSpPr txBox="1"/>
          <p:nvPr/>
        </p:nvSpPr>
        <p:spPr>
          <a:xfrm>
            <a:off x="4847040" y="3723019"/>
            <a:ext cx="78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4096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1A43AC-352D-40BF-93FD-0E79AF6659DD}"/>
              </a:ext>
            </a:extLst>
          </p:cNvPr>
          <p:cNvSpPr txBox="1"/>
          <p:nvPr/>
        </p:nvSpPr>
        <p:spPr>
          <a:xfrm>
            <a:off x="2680033" y="3723019"/>
            <a:ext cx="78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64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8DBF09-C377-49DB-8E35-4AE724D10E68}"/>
              </a:ext>
            </a:extLst>
          </p:cNvPr>
          <p:cNvCxnSpPr>
            <a:cxnSpLocks/>
            <a:stCxn id="49" idx="1"/>
            <a:endCxn id="69" idx="3"/>
          </p:cNvCxnSpPr>
          <p:nvPr/>
        </p:nvCxnSpPr>
        <p:spPr>
          <a:xfrm flipH="1">
            <a:off x="3467997" y="3923074"/>
            <a:ext cx="13790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3DBDB0-D45F-49ED-B446-E6E272B8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0352" y="6020594"/>
            <a:ext cx="488155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13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99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41E3B49-65B3-4EC7-86E5-2F256199A70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F050C6-CC3D-4433-9D60-D1ACF6968BF2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50697A0-F393-479D-A0F2-2CF08AB341A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495F97-2134-4E51-971D-B0E349267B3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F43E7E-F286-462E-9912-99EB2767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257BD8-C014-42D7-B535-F1FCDF1CE741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C0ACB0-9DD7-420A-8015-15D0928C78F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F7349511-88CE-4802-8E2A-E21036A1B1F3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7BA1CE-5C8B-4301-90BE-2622F9EBFC1C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713497-6A57-4D86-9895-6179B13F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13551B-4049-44A0-9968-81DC241D8E7A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CA54CA-C9B3-4391-8E15-E47E544481B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13">
              <a:extLst>
                <a:ext uri="{FF2B5EF4-FFF2-40B4-BE49-F238E27FC236}">
                  <a16:creationId xmlns:a16="http://schemas.microsoft.com/office/drawing/2014/main" id="{BF9BA5E0-3669-44F5-A749-FAFFF9B7C16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3837D3-A339-4052-B7EA-4AED810F499F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7F7A1EA-B6B1-496B-99C1-7E173290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04992E5-FAE6-4F26-8DF2-1AD90B17AF1D}"/>
              </a:ext>
            </a:extLst>
          </p:cNvPr>
          <p:cNvSpPr txBox="1"/>
          <p:nvPr/>
        </p:nvSpPr>
        <p:spPr>
          <a:xfrm>
            <a:off x="5490669" y="284460"/>
            <a:ext cx="527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Y" sz="4400" dirty="0"/>
              <a:t>التدريب على الألغاز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CD8C8-40DD-47F3-94DD-F47D94F1C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21" y="1223799"/>
            <a:ext cx="7840714" cy="44104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11FBC-BCC8-4046-BEEC-F31BF1DC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554" y="6018213"/>
            <a:ext cx="440531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14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42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79684" y="0"/>
            <a:ext cx="10087666" cy="6858000"/>
            <a:chOff x="487688" y="0"/>
            <a:chExt cx="9964979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87688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C6E8C671-B7AF-4023-8A6E-D1C0BD8AA2F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1C1061E-2ADF-444A-B9E0-BC0916B0283C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CAAB3CE-7268-492D-B7DA-8C0CE01469C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382923-BC1D-4BE8-ACB2-C8C7859812C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D0B5093-20C3-400A-B512-701A7CCC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E86E0F-95C7-492B-8648-37292B337C3C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7F6B819-71B4-423E-A08D-31DFF837BC4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13">
              <a:extLst>
                <a:ext uri="{FF2B5EF4-FFF2-40B4-BE49-F238E27FC236}">
                  <a16:creationId xmlns:a16="http://schemas.microsoft.com/office/drawing/2014/main" id="{B20CC936-3C2C-4882-8D7B-0E4A18138A9F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E9981D-999C-4E32-8311-85DFD71C114E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C44303D-F2D8-4CBD-98C6-C67F50427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A40A17-1492-43A3-ADBE-3F7CB2844A5F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EB1BDD2-B88E-4D31-A8A0-21ED6D54E00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13">
              <a:extLst>
                <a:ext uri="{FF2B5EF4-FFF2-40B4-BE49-F238E27FC236}">
                  <a16:creationId xmlns:a16="http://schemas.microsoft.com/office/drawing/2014/main" id="{FF570E26-F649-4046-B806-BF15A2BC5036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4A1E1DC-6055-4346-B630-C35FE64BB16D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E5A8742-5B26-46CC-8A12-F3FA2C52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F296F281-4A2F-48A8-95E3-C0A272C77A60}"/>
              </a:ext>
            </a:extLst>
          </p:cNvPr>
          <p:cNvSpPr txBox="1">
            <a:spLocks/>
          </p:cNvSpPr>
          <p:nvPr/>
        </p:nvSpPr>
        <p:spPr>
          <a:xfrm>
            <a:off x="3170275" y="197741"/>
            <a:ext cx="7720190" cy="6801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نتائج التدريب</a:t>
            </a:r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C167659-7C30-4CF4-A730-CF43B7DB051E}"/>
              </a:ext>
            </a:extLst>
          </p:cNvPr>
          <p:cNvGraphicFramePr>
            <a:graphicFrameLocks noGrp="1"/>
          </p:cNvGraphicFramePr>
          <p:nvPr/>
        </p:nvGraphicFramePr>
        <p:xfrm>
          <a:off x="3137745" y="2269314"/>
          <a:ext cx="6022174" cy="29667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11087">
                  <a:extLst>
                    <a:ext uri="{9D8B030D-6E8A-4147-A177-3AD203B41FA5}">
                      <a16:colId xmlns:a16="http://schemas.microsoft.com/office/drawing/2014/main" val="2940745706"/>
                    </a:ext>
                  </a:extLst>
                </a:gridCol>
                <a:gridCol w="3011087">
                  <a:extLst>
                    <a:ext uri="{9D8B030D-6E8A-4147-A177-3AD203B41FA5}">
                      <a16:colId xmlns:a16="http://schemas.microsoft.com/office/drawing/2014/main" val="3291649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r-SY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الدقة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r-SY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الشبكة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1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SY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الأولى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7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SY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البيدق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7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SY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الملكة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45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SY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الملك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King</a:t>
                      </a:r>
                      <a:endParaRPr lang="ar-SY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7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SY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الأسقف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Bishop</a:t>
                      </a:r>
                      <a:endParaRPr lang="ar-SY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33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SY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الرخ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Rook</a:t>
                      </a:r>
                      <a:endParaRPr lang="ar-SY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2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SY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الفارس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endParaRPr lang="ar-SY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63336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2843E-C322-49F9-A88E-4CEA054E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41" y="6027738"/>
            <a:ext cx="426244" cy="365125"/>
          </a:xfrm>
        </p:spPr>
        <p:txBody>
          <a:bodyPr/>
          <a:lstStyle/>
          <a:p>
            <a:pPr algn="r" rtl="1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r" rtl="1"/>
              <a:t>15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2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91783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C6E8C671-B7AF-4023-8A6E-D1C0BD8AA2F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1C1061E-2ADF-444A-B9E0-BC0916B0283C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CAAB3CE-7268-492D-B7DA-8C0CE01469C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382923-BC1D-4BE8-ACB2-C8C7859812C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D0B5093-20C3-400A-B512-701A7CCC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E86E0F-95C7-492B-8648-37292B337C3C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7F6B819-71B4-423E-A08D-31DFF837BC4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13">
              <a:extLst>
                <a:ext uri="{FF2B5EF4-FFF2-40B4-BE49-F238E27FC236}">
                  <a16:creationId xmlns:a16="http://schemas.microsoft.com/office/drawing/2014/main" id="{B20CC936-3C2C-4882-8D7B-0E4A18138A9F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E9981D-999C-4E32-8311-85DFD71C114E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C44303D-F2D8-4CBD-98C6-C67F50427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A40A17-1492-43A3-ADBE-3F7CB2844A5F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EB1BDD2-B88E-4D31-A8A0-21ED6D54E00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13">
              <a:extLst>
                <a:ext uri="{FF2B5EF4-FFF2-40B4-BE49-F238E27FC236}">
                  <a16:creationId xmlns:a16="http://schemas.microsoft.com/office/drawing/2014/main" id="{FF570E26-F649-4046-B806-BF15A2BC5036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4A1E1DC-6055-4346-B630-C35FE64BB16D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E5A8742-5B26-46CC-8A12-F3FA2C52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6" name="Content Placeholder 5">
            <a:extLst>
              <a:ext uri="{FF2B5EF4-FFF2-40B4-BE49-F238E27FC236}">
                <a16:creationId xmlns:a16="http://schemas.microsoft.com/office/drawing/2014/main" id="{A11F9AEF-CE7E-40AD-B3DA-8DD0A9573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79" y="1679012"/>
            <a:ext cx="5184658" cy="416052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253A526-D732-492C-8F98-CE9828811FE1}"/>
              </a:ext>
            </a:extLst>
          </p:cNvPr>
          <p:cNvSpPr txBox="1"/>
          <p:nvPr/>
        </p:nvSpPr>
        <p:spPr>
          <a:xfrm>
            <a:off x="5202677" y="1167573"/>
            <a:ext cx="149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Y" dirty="0"/>
              <a:t>الشبكة الأولى فقط</a:t>
            </a:r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296F281-4A2F-48A8-95E3-C0A272C77A60}"/>
              </a:ext>
            </a:extLst>
          </p:cNvPr>
          <p:cNvSpPr txBox="1">
            <a:spLocks/>
          </p:cNvSpPr>
          <p:nvPr/>
        </p:nvSpPr>
        <p:spPr>
          <a:xfrm>
            <a:off x="3170275" y="197741"/>
            <a:ext cx="7720190" cy="6801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نتائج التدريب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DF330-6554-49BE-AAAA-99A0C21A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688" y="6047747"/>
            <a:ext cx="485775" cy="365125"/>
          </a:xfrm>
        </p:spPr>
        <p:txBody>
          <a:bodyPr/>
          <a:lstStyle/>
          <a:p>
            <a:pPr rtl="1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rtl="1"/>
              <a:t>16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0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C6E8C671-B7AF-4023-8A6E-D1C0BD8AA2F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1C1061E-2ADF-444A-B9E0-BC0916B0283C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CAAB3CE-7268-492D-B7DA-8C0CE01469C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382923-BC1D-4BE8-ACB2-C8C7859812C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D0B5093-20C3-400A-B512-701A7CCC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E86E0F-95C7-492B-8648-37292B337C3C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7F6B819-71B4-423E-A08D-31DFF837BC4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13">
              <a:extLst>
                <a:ext uri="{FF2B5EF4-FFF2-40B4-BE49-F238E27FC236}">
                  <a16:creationId xmlns:a16="http://schemas.microsoft.com/office/drawing/2014/main" id="{B20CC936-3C2C-4882-8D7B-0E4A18138A9F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E9981D-999C-4E32-8311-85DFD71C114E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C44303D-F2D8-4CBD-98C6-C67F50427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A40A17-1492-43A3-ADBE-3F7CB2844A5F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EB1BDD2-B88E-4D31-A8A0-21ED6D54E00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13">
              <a:extLst>
                <a:ext uri="{FF2B5EF4-FFF2-40B4-BE49-F238E27FC236}">
                  <a16:creationId xmlns:a16="http://schemas.microsoft.com/office/drawing/2014/main" id="{FF570E26-F649-4046-B806-BF15A2BC5036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4A1E1DC-6055-4346-B630-C35FE64BB16D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E5A8742-5B26-46CC-8A12-F3FA2C52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6C5F792-F414-4437-AF24-F40741A3F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75" y="1672410"/>
            <a:ext cx="5184658" cy="41605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F3E326A-D11C-4366-8F19-72E68A852E98}"/>
              </a:ext>
            </a:extLst>
          </p:cNvPr>
          <p:cNvSpPr txBox="1"/>
          <p:nvPr/>
        </p:nvSpPr>
        <p:spPr>
          <a:xfrm>
            <a:off x="5320827" y="1206541"/>
            <a:ext cx="125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Y" dirty="0"/>
              <a:t>النموذج كاملا</a:t>
            </a:r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1C04C8C-1CBA-4007-8260-93E98D77786B}"/>
              </a:ext>
            </a:extLst>
          </p:cNvPr>
          <p:cNvSpPr txBox="1">
            <a:spLocks/>
          </p:cNvSpPr>
          <p:nvPr/>
        </p:nvSpPr>
        <p:spPr>
          <a:xfrm>
            <a:off x="3170275" y="142084"/>
            <a:ext cx="7720190" cy="6801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نتائج التدريب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CBC26C-7A86-47DF-BB78-06710C10B40A}"/>
              </a:ext>
            </a:extLst>
          </p:cNvPr>
          <p:cNvSpPr txBox="1"/>
          <p:nvPr/>
        </p:nvSpPr>
        <p:spPr>
          <a:xfrm>
            <a:off x="3518857" y="5980738"/>
            <a:ext cx="432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Move Sequence 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272F7-ABE4-4D22-A022-AA934916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6737" y="6030985"/>
            <a:ext cx="2743200" cy="365125"/>
          </a:xfrm>
        </p:spPr>
        <p:txBody>
          <a:bodyPr/>
          <a:lstStyle/>
          <a:p>
            <a:pPr rtl="1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rtl="1"/>
              <a:t>17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8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41E3B49-65B3-4EC7-86E5-2F256199A70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F050C6-CC3D-4433-9D60-D1ACF6968BF2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50697A0-F393-479D-A0F2-2CF08AB341A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495F97-2134-4E51-971D-B0E349267B3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F43E7E-F286-462E-9912-99EB2767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257BD8-C014-42D7-B535-F1FCDF1CE741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C0ACB0-9DD7-420A-8015-15D0928C78F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F7349511-88CE-4802-8E2A-E21036A1B1F3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7BA1CE-5C8B-4301-90BE-2622F9EBFC1C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713497-6A57-4D86-9895-6179B13F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13551B-4049-44A0-9968-81DC241D8E7A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CA54CA-C9B3-4391-8E15-E47E544481B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13">
              <a:extLst>
                <a:ext uri="{FF2B5EF4-FFF2-40B4-BE49-F238E27FC236}">
                  <a16:creationId xmlns:a16="http://schemas.microsoft.com/office/drawing/2014/main" id="{BF9BA5E0-3669-44F5-A749-FAFFF9B7C16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3837D3-A339-4052-B7EA-4AED810F499F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7F7A1EA-B6B1-496B-99C1-7E173290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0689654-D3A6-4DBD-9779-A4482D7BE49C}"/>
              </a:ext>
            </a:extLst>
          </p:cNvPr>
          <p:cNvSpPr txBox="1"/>
          <p:nvPr/>
        </p:nvSpPr>
        <p:spPr>
          <a:xfrm>
            <a:off x="5490669" y="284460"/>
            <a:ext cx="527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Y" sz="4400" dirty="0"/>
              <a:t>إضافة الشجرة</a:t>
            </a:r>
            <a:r>
              <a:rPr lang="en-US" sz="4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77D7-E4B1-48AF-A239-46939701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66" y="2052680"/>
            <a:ext cx="6978647" cy="27526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9FF-380F-4951-9A40-C2FEF911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183" y="6047747"/>
            <a:ext cx="547687" cy="365125"/>
          </a:xfrm>
        </p:spPr>
        <p:txBody>
          <a:bodyPr/>
          <a:lstStyle/>
          <a:p>
            <a:pPr rtl="1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rtl="1"/>
              <a:t>18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6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C6E8C671-B7AF-4023-8A6E-D1C0BD8AA2F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1C1061E-2ADF-444A-B9E0-BC0916B0283C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CAAB3CE-7268-492D-B7DA-8C0CE01469C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382923-BC1D-4BE8-ACB2-C8C7859812C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D0B5093-20C3-400A-B512-701A7CCC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E86E0F-95C7-492B-8648-37292B337C3C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7F6B819-71B4-423E-A08D-31DFF837BC4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13">
              <a:extLst>
                <a:ext uri="{FF2B5EF4-FFF2-40B4-BE49-F238E27FC236}">
                  <a16:creationId xmlns:a16="http://schemas.microsoft.com/office/drawing/2014/main" id="{B20CC936-3C2C-4882-8D7B-0E4A18138A9F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E9981D-999C-4E32-8311-85DFD71C114E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C44303D-F2D8-4CBD-98C6-C67F50427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A40A17-1492-43A3-ADBE-3F7CB2844A5F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EB1BDD2-B88E-4D31-A8A0-21ED6D54E00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13">
              <a:extLst>
                <a:ext uri="{FF2B5EF4-FFF2-40B4-BE49-F238E27FC236}">
                  <a16:creationId xmlns:a16="http://schemas.microsoft.com/office/drawing/2014/main" id="{FF570E26-F649-4046-B806-BF15A2BC5036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4A1E1DC-6055-4346-B630-C35FE64BB16D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E5A8742-5B26-46CC-8A12-F3FA2C52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8C40E591-52CF-4872-8B01-ED196CAA2505}"/>
              </a:ext>
            </a:extLst>
          </p:cNvPr>
          <p:cNvSpPr txBox="1">
            <a:spLocks/>
          </p:cNvSpPr>
          <p:nvPr/>
        </p:nvSpPr>
        <p:spPr>
          <a:xfrm>
            <a:off x="3870445" y="241323"/>
            <a:ext cx="7020020" cy="6860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شجرة بحث </a:t>
            </a:r>
            <a:r>
              <a:rPr lang="en-US" dirty="0"/>
              <a:t>alpha beta pruning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1C067F38-3EFD-44EA-906B-C2DF829588B0}"/>
              </a:ext>
            </a:extLst>
          </p:cNvPr>
          <p:cNvSpPr txBox="1">
            <a:spLocks/>
          </p:cNvSpPr>
          <p:nvPr/>
        </p:nvSpPr>
        <p:spPr>
          <a:xfrm>
            <a:off x="3636684" y="2045103"/>
            <a:ext cx="5838307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ar-SY" dirty="0"/>
              <a:t>مبدأ الشجرة (</a:t>
            </a:r>
            <a:r>
              <a:rPr lang="en-US" dirty="0"/>
              <a:t>branching factor, depth</a:t>
            </a:r>
            <a:r>
              <a:rPr lang="ar-SY" dirty="0"/>
              <a:t>)</a:t>
            </a:r>
          </a:p>
          <a:p>
            <a:pPr algn="r" rtl="1"/>
            <a:r>
              <a:rPr lang="ar-SY" dirty="0"/>
              <a:t>تابع التقييم</a:t>
            </a:r>
          </a:p>
          <a:p>
            <a:pPr algn="r" rtl="1"/>
            <a:r>
              <a:rPr lang="ar-SY" dirty="0"/>
              <a:t>تحسينات البحث</a:t>
            </a:r>
          </a:p>
          <a:p>
            <a:pPr lvl="1" algn="r" rtl="1"/>
            <a:r>
              <a:rPr lang="ar-SY" dirty="0"/>
              <a:t>ترتيب العقد</a:t>
            </a:r>
          </a:p>
          <a:p>
            <a:pPr lvl="1" algn="r" rtl="1"/>
            <a:r>
              <a:rPr lang="ar-SY" dirty="0" err="1"/>
              <a:t>التخبئة</a:t>
            </a:r>
            <a:endParaRPr lang="ar-SY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D42AB-EA83-446B-A566-C60834EB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7050" y="6047747"/>
            <a:ext cx="428625" cy="365125"/>
          </a:xfrm>
        </p:spPr>
        <p:txBody>
          <a:bodyPr/>
          <a:lstStyle/>
          <a:p>
            <a:pPr rtl="1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rtl="1"/>
              <a:t>19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18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666934" y="-8"/>
            <a:ext cx="12597849" cy="6858000"/>
            <a:chOff x="-290920" y="0"/>
            <a:chExt cx="12597849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87721" y="3189606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836679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65070" y="3312717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1540158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98758" y="3256283"/>
              <a:ext cx="2360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4791" y="-1"/>
            <a:ext cx="9923504" cy="6858000"/>
            <a:chOff x="-9333032" y="-1"/>
            <a:chExt cx="9923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3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تنجيز النظام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08ECC3-B4C7-C97B-54FE-7FEEA4950FFC}"/>
              </a:ext>
            </a:extLst>
          </p:cNvPr>
          <p:cNvGrpSpPr/>
          <p:nvPr/>
        </p:nvGrpSpPr>
        <p:grpSpPr>
          <a:xfrm>
            <a:off x="-4149348" y="-16"/>
            <a:ext cx="11362313" cy="6858000"/>
            <a:chOff x="-10771841" y="-83778"/>
            <a:chExt cx="11362313" cy="6858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9347C8B-0BB5-53AB-7317-424F31CC39C5}"/>
                </a:ext>
              </a:extLst>
            </p:cNvPr>
            <p:cNvSpPr/>
            <p:nvPr/>
          </p:nvSpPr>
          <p:spPr>
            <a:xfrm>
              <a:off x="-10771841" y="-83778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: Shape 3">
              <a:extLst>
                <a:ext uri="{FF2B5EF4-FFF2-40B4-BE49-F238E27FC236}">
                  <a16:creationId xmlns:a16="http://schemas.microsoft.com/office/drawing/2014/main" id="{1F9C035B-3886-F729-E953-75ABCA33D888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EDCB77A-7C01-496F-24C1-185398CC1173}"/>
                </a:ext>
              </a:extLst>
            </p:cNvPr>
            <p:cNvSpPr txBox="1"/>
            <p:nvPr/>
          </p:nvSpPr>
          <p:spPr>
            <a:xfrm rot="16200000">
              <a:off x="-730507" y="318960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BC9F2F4-12FF-8C38-0075-9BF60D37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0842" y="3247472"/>
              <a:ext cx="530600" cy="5306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407210-E8A6-023F-69EA-FBC4B382FA90}"/>
              </a:ext>
            </a:extLst>
          </p:cNvPr>
          <p:cNvGrpSpPr/>
          <p:nvPr/>
        </p:nvGrpSpPr>
        <p:grpSpPr>
          <a:xfrm>
            <a:off x="-2816341" y="0"/>
            <a:ext cx="8811176" cy="6858000"/>
            <a:chOff x="491575" y="0"/>
            <a:chExt cx="9574094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DC6F126-3B22-327A-2D82-F7E9222F355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13">
              <a:extLst>
                <a:ext uri="{FF2B5EF4-FFF2-40B4-BE49-F238E27FC236}">
                  <a16:creationId xmlns:a16="http://schemas.microsoft.com/office/drawing/2014/main" id="{02127944-E24A-FEAC-712A-B6065402F4F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19DE927-6A93-3C62-7FCE-08F56BAF20CA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5F5748A-996F-1C04-231A-3972DDC2A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E407210-E8A6-023F-69EA-FBC4B382FA90}"/>
              </a:ext>
            </a:extLst>
          </p:cNvPr>
          <p:cNvGrpSpPr/>
          <p:nvPr/>
        </p:nvGrpSpPr>
        <p:grpSpPr>
          <a:xfrm>
            <a:off x="-4672945" y="0"/>
            <a:ext cx="9574094" cy="6858000"/>
            <a:chOff x="491575" y="0"/>
            <a:chExt cx="9574094" cy="685800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DC6F126-3B22-327A-2D82-F7E9222F355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13">
              <a:extLst>
                <a:ext uri="{FF2B5EF4-FFF2-40B4-BE49-F238E27FC236}">
                  <a16:creationId xmlns:a16="http://schemas.microsoft.com/office/drawing/2014/main" id="{02127944-E24A-FEAC-712A-B6065402F4F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19DE927-6A93-3C62-7FCE-08F56BAF20CA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5F5748A-996F-1C04-231A-3972DDC2A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082AD3D-1972-4963-A7F9-F97231C3F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6818" y="6034165"/>
            <a:ext cx="755182" cy="8238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F859D-01C3-4B2E-9754-CEDB8A30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341" y="6080957"/>
            <a:ext cx="387099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2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56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16D5E7AE-8E7C-4F07-BBE7-6B91B4C7D509}"/>
              </a:ext>
            </a:extLst>
          </p:cNvPr>
          <p:cNvSpPr txBox="1">
            <a:spLocks/>
          </p:cNvSpPr>
          <p:nvPr/>
        </p:nvSpPr>
        <p:spPr>
          <a:xfrm>
            <a:off x="2397184" y="201165"/>
            <a:ext cx="8367757" cy="6751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الخط العام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1E3B49-65B3-4EC7-86E5-2F256199A70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F050C6-CC3D-4433-9D60-D1ACF6968BF2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50697A0-F393-479D-A0F2-2CF08AB341A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495F97-2134-4E51-971D-B0E349267B3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F43E7E-F286-462E-9912-99EB2767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257BD8-C014-42D7-B535-F1FCDF1CE741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C0ACB0-9DD7-420A-8015-15D0928C78F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F7349511-88CE-4802-8E2A-E21036A1B1F3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7BA1CE-5C8B-4301-90BE-2622F9EBFC1C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713497-6A57-4D86-9895-6179B13F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13551B-4049-44A0-9968-81DC241D8E7A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CA54CA-C9B3-4391-8E15-E47E544481B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13">
              <a:extLst>
                <a:ext uri="{FF2B5EF4-FFF2-40B4-BE49-F238E27FC236}">
                  <a16:creationId xmlns:a16="http://schemas.microsoft.com/office/drawing/2014/main" id="{BF9BA5E0-3669-44F5-A749-FAFFF9B7C16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3837D3-A339-4052-B7EA-4AED810F499F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7F7A1EA-B6B1-496B-99C1-7E173290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121AE17-7699-47EC-B1B5-DBB78B050B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r="7913"/>
          <a:stretch/>
        </p:blipFill>
        <p:spPr>
          <a:xfrm>
            <a:off x="2122850" y="1028253"/>
            <a:ext cx="7467284" cy="49989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B3055-658C-412A-8F15-D507D117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9598" y="6027207"/>
            <a:ext cx="445294" cy="365125"/>
          </a:xfrm>
        </p:spPr>
        <p:txBody>
          <a:bodyPr/>
          <a:lstStyle/>
          <a:p>
            <a:pPr rtl="1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rtl="1"/>
              <a:t>20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0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16D5E7AE-8E7C-4F07-BBE7-6B91B4C7D509}"/>
              </a:ext>
            </a:extLst>
          </p:cNvPr>
          <p:cNvSpPr txBox="1">
            <a:spLocks/>
          </p:cNvSpPr>
          <p:nvPr/>
        </p:nvSpPr>
        <p:spPr>
          <a:xfrm>
            <a:off x="2397184" y="201165"/>
            <a:ext cx="8367757" cy="6751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المفاضلة بين الدقة والسرعة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1E3B49-65B3-4EC7-86E5-2F256199A70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F050C6-CC3D-4433-9D60-D1ACF6968BF2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50697A0-F393-479D-A0F2-2CF08AB341A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495F97-2134-4E51-971D-B0E349267B3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F43E7E-F286-462E-9912-99EB2767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257BD8-C014-42D7-B535-F1FCDF1CE741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C0ACB0-9DD7-420A-8015-15D0928C78F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F7349511-88CE-4802-8E2A-E21036A1B1F3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7BA1CE-5C8B-4301-90BE-2622F9EBFC1C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713497-6A57-4D86-9895-6179B13F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13551B-4049-44A0-9968-81DC241D8E7A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CA54CA-C9B3-4391-8E15-E47E544481B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13">
              <a:extLst>
                <a:ext uri="{FF2B5EF4-FFF2-40B4-BE49-F238E27FC236}">
                  <a16:creationId xmlns:a16="http://schemas.microsoft.com/office/drawing/2014/main" id="{BF9BA5E0-3669-44F5-A749-FAFFF9B7C16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3837D3-A339-4052-B7EA-4AED810F499F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7F7A1EA-B6B1-496B-99C1-7E173290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94FBBE4E-1119-4613-935C-8765B473FA12}"/>
              </a:ext>
            </a:extLst>
          </p:cNvPr>
          <p:cNvSpPr txBox="1">
            <a:spLocks/>
          </p:cNvSpPr>
          <p:nvPr/>
        </p:nvSpPr>
        <p:spPr>
          <a:xfrm>
            <a:off x="3579481" y="1905106"/>
            <a:ext cx="5838307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en-US" dirty="0"/>
              <a:t>branching factor, depth</a:t>
            </a:r>
            <a:endParaRPr lang="ar-SY" dirty="0"/>
          </a:p>
          <a:p>
            <a:pPr algn="r" rtl="1"/>
            <a:endParaRPr lang="ar-SY" dirty="0"/>
          </a:p>
          <a:p>
            <a:pPr algn="r" rtl="1"/>
            <a:r>
              <a:rPr lang="ar-SY" dirty="0"/>
              <a:t>الحد الزمني لتابع التقييم</a:t>
            </a:r>
          </a:p>
          <a:p>
            <a:pPr algn="r" rtl="1"/>
            <a:endParaRPr lang="ar-SY" dirty="0"/>
          </a:p>
          <a:p>
            <a:pPr algn="r" rtl="1"/>
            <a:r>
              <a:rPr lang="ar-SY" dirty="0"/>
              <a:t>قصر خرج الشبكة الأولى</a:t>
            </a:r>
          </a:p>
          <a:p>
            <a:pPr algn="r" rtl="1"/>
            <a:endParaRPr lang="ar-SY" dirty="0"/>
          </a:p>
          <a:p>
            <a:pPr algn="r" rtl="1"/>
            <a:r>
              <a:rPr lang="ar-SY" dirty="0"/>
              <a:t>أسلوب اللعب المتغير ديناميكيا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DBAB6-7978-4868-8D79-C713BBFE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9594" y="6046557"/>
            <a:ext cx="2743200" cy="365125"/>
          </a:xfrm>
        </p:spPr>
        <p:txBody>
          <a:bodyPr/>
          <a:lstStyle/>
          <a:p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t>21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21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C6E8C671-B7AF-4023-8A6E-D1C0BD8AA2F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1C1061E-2ADF-444A-B9E0-BC0916B0283C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CAAB3CE-7268-492D-B7DA-8C0CE01469C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382923-BC1D-4BE8-ACB2-C8C7859812C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D0B5093-20C3-400A-B512-701A7CCC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E86E0F-95C7-492B-8648-37292B337C3C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7F6B819-71B4-423E-A08D-31DFF837BC4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13">
              <a:extLst>
                <a:ext uri="{FF2B5EF4-FFF2-40B4-BE49-F238E27FC236}">
                  <a16:creationId xmlns:a16="http://schemas.microsoft.com/office/drawing/2014/main" id="{B20CC936-3C2C-4882-8D7B-0E4A18138A9F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E9981D-999C-4E32-8311-85DFD71C114E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C44303D-F2D8-4CBD-98C6-C67F50427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A40A17-1492-43A3-ADBE-3F7CB2844A5F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EB1BDD2-B88E-4D31-A8A0-21ED6D54E00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13">
              <a:extLst>
                <a:ext uri="{FF2B5EF4-FFF2-40B4-BE49-F238E27FC236}">
                  <a16:creationId xmlns:a16="http://schemas.microsoft.com/office/drawing/2014/main" id="{FF570E26-F649-4046-B806-BF15A2BC5036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4A1E1DC-6055-4346-B630-C35FE64BB16D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E5A8742-5B26-46CC-8A12-F3FA2C52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974B069-4A44-4EF4-B2BD-598CA28D2B89}"/>
              </a:ext>
            </a:extLst>
          </p:cNvPr>
          <p:cNvSpPr/>
          <p:nvPr/>
        </p:nvSpPr>
        <p:spPr>
          <a:xfrm>
            <a:off x="1908945" y="4944578"/>
            <a:ext cx="7894534" cy="18072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C40E591-52CF-4872-8B01-ED196CAA2505}"/>
              </a:ext>
            </a:extLst>
          </p:cNvPr>
          <p:cNvSpPr txBox="1">
            <a:spLocks/>
          </p:cNvSpPr>
          <p:nvPr/>
        </p:nvSpPr>
        <p:spPr>
          <a:xfrm>
            <a:off x="3870445" y="241323"/>
            <a:ext cx="7020020" cy="6860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 err="1"/>
              <a:t>التنجيز</a:t>
            </a:r>
            <a:r>
              <a:rPr lang="ar-SY" dirty="0"/>
              <a:t> البرمجي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3C55D4-72D4-4800-82C9-E82778781504}"/>
              </a:ext>
            </a:extLst>
          </p:cNvPr>
          <p:cNvSpPr/>
          <p:nvPr/>
        </p:nvSpPr>
        <p:spPr>
          <a:xfrm>
            <a:off x="1916201" y="3058031"/>
            <a:ext cx="7894534" cy="17044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B16410-82D8-4011-8827-597CF9C2DF63}"/>
              </a:ext>
            </a:extLst>
          </p:cNvPr>
          <p:cNvSpPr/>
          <p:nvPr/>
        </p:nvSpPr>
        <p:spPr>
          <a:xfrm>
            <a:off x="1917800" y="5054020"/>
            <a:ext cx="2114550" cy="15849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AI Layer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403844-0D6F-455F-9D9F-BF1345E78A0C}"/>
              </a:ext>
            </a:extLst>
          </p:cNvPr>
          <p:cNvSpPr/>
          <p:nvPr/>
        </p:nvSpPr>
        <p:spPr>
          <a:xfrm>
            <a:off x="1938119" y="3113387"/>
            <a:ext cx="2114550" cy="15849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Backend Layer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DB0596-6A16-4041-9468-D36C3B7D2D9D}"/>
              </a:ext>
            </a:extLst>
          </p:cNvPr>
          <p:cNvSpPr/>
          <p:nvPr/>
        </p:nvSpPr>
        <p:spPr>
          <a:xfrm>
            <a:off x="1917800" y="1163434"/>
            <a:ext cx="7894534" cy="17125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E6130-4778-436A-A9B2-7A39F135E47A}"/>
              </a:ext>
            </a:extLst>
          </p:cNvPr>
          <p:cNvSpPr/>
          <p:nvPr/>
        </p:nvSpPr>
        <p:spPr>
          <a:xfrm>
            <a:off x="1954094" y="1220969"/>
            <a:ext cx="2114550" cy="15849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Frontend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C7A83-6854-455F-9983-1CFF6AF83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85" y="1815966"/>
            <a:ext cx="1095238" cy="96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D9B6F5-7C60-43CE-B6D3-18A0FFF3C3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42" y="1206979"/>
            <a:ext cx="1047619" cy="961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AB5A9-FBDA-4374-95DA-094211E5BD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45" y="1206978"/>
            <a:ext cx="1076190" cy="961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1E613-B992-47BA-979D-7EFFF9F2A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50" y="1815966"/>
            <a:ext cx="1057143" cy="961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C28EDA-B24C-4E86-8FCF-8DBACDDB2B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57" y="3112043"/>
            <a:ext cx="1066667" cy="9619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13BB4A6-C8A3-4EB2-907D-F65D191FF5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79" y="4307658"/>
            <a:ext cx="1066667" cy="104761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083ADEC-B793-488F-B9A9-0721CD4A86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50" y="5049535"/>
            <a:ext cx="1752381" cy="580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AC6785-B0EE-499E-B533-DC9A01C0D0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37" y="5591368"/>
            <a:ext cx="1028571" cy="104761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307C286-E03A-4570-AA16-9C67756A5A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24" y="5683644"/>
            <a:ext cx="1123810" cy="96190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0F7CAFF-AAD8-48B1-95B8-AF8442E6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537" y="6047747"/>
            <a:ext cx="463335" cy="365125"/>
          </a:xfrm>
        </p:spPr>
        <p:txBody>
          <a:bodyPr/>
          <a:lstStyle/>
          <a:p>
            <a:pPr rtl="1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rtl="1"/>
              <a:t>22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8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514548" y="3263892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56560" y="-662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1828" y="3262956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269662" y="3247471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77D850-4DCA-4A8A-92F9-CB2821BDB829}"/>
              </a:ext>
            </a:extLst>
          </p:cNvPr>
          <p:cNvGrpSpPr/>
          <p:nvPr/>
        </p:nvGrpSpPr>
        <p:grpSpPr>
          <a:xfrm>
            <a:off x="649857" y="13337"/>
            <a:ext cx="9961092" cy="6858000"/>
            <a:chOff x="78277" y="86989"/>
            <a:chExt cx="9961092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C147C71-222F-4B4C-A20D-DE05980C1745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ECC1A3-8F16-4C99-95FF-364FF884330D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AC504E6-EDCA-45FF-9B85-46A893A6EC92}"/>
                </a:ext>
              </a:extLst>
            </p:cNvPr>
            <p:cNvSpPr txBox="1"/>
            <p:nvPr/>
          </p:nvSpPr>
          <p:spPr>
            <a:xfrm rot="16200000">
              <a:off x="8434596" y="3277350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C78DA07-4A76-4908-ACC4-D23E2AA3F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48702" y="3357084"/>
              <a:ext cx="530600" cy="5306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26F8D6B6-A89D-4D89-8DDC-0FC6FBCA1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5923" y="6020828"/>
            <a:ext cx="755182" cy="82383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73C75737-FE2A-4E55-9F03-3D7B6F4FC72F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31271B5-A3C8-4353-8DA9-45C564EBE346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13">
              <a:extLst>
                <a:ext uri="{FF2B5EF4-FFF2-40B4-BE49-F238E27FC236}">
                  <a16:creationId xmlns:a16="http://schemas.microsoft.com/office/drawing/2014/main" id="{750E47E8-FB70-453E-8F2F-80D0F42EFC1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99C65C5-0E8B-4A53-907C-B0188C1ECA76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DB10397-8A3C-4A7B-9456-15034ADE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6E3C461-77DD-42FF-9666-2E2DA8C71C18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E31F42-9911-4B68-B555-D47E0C273E1E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13">
              <a:extLst>
                <a:ext uri="{FF2B5EF4-FFF2-40B4-BE49-F238E27FC236}">
                  <a16:creationId xmlns:a16="http://schemas.microsoft.com/office/drawing/2014/main" id="{52D2A0D4-4358-409D-9E17-46C936609961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307009-C896-44A5-BC9C-CAEE89E49BCE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9337C79-63E8-4D50-B357-E14EA6E06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95" name="Title 1">
            <a:extLst>
              <a:ext uri="{FF2B5EF4-FFF2-40B4-BE49-F238E27FC236}">
                <a16:creationId xmlns:a16="http://schemas.microsoft.com/office/drawing/2014/main" id="{D55745E2-E2D3-4551-9265-3C47885ECA39}"/>
              </a:ext>
            </a:extLst>
          </p:cNvPr>
          <p:cNvSpPr txBox="1">
            <a:spLocks/>
          </p:cNvSpPr>
          <p:nvPr/>
        </p:nvSpPr>
        <p:spPr>
          <a:xfrm>
            <a:off x="3179927" y="304293"/>
            <a:ext cx="7020020" cy="6860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الاختبارات والنتائج</a:t>
            </a:r>
            <a:endParaRPr lang="en-US" dirty="0"/>
          </a:p>
        </p:txBody>
      </p:sp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CD1D70EA-85FB-4CD3-B644-3322A4680E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948773"/>
              </p:ext>
            </p:extLst>
          </p:nvPr>
        </p:nvGraphicFramePr>
        <p:xfrm>
          <a:off x="1093345" y="2350777"/>
          <a:ext cx="8261168" cy="32753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40255">
                  <a:extLst>
                    <a:ext uri="{9D8B030D-6E8A-4147-A177-3AD203B41FA5}">
                      <a16:colId xmlns:a16="http://schemas.microsoft.com/office/drawing/2014/main" val="360109514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56341309"/>
                    </a:ext>
                  </a:extLst>
                </a:gridCol>
                <a:gridCol w="1533872">
                  <a:extLst>
                    <a:ext uri="{9D8B030D-6E8A-4147-A177-3AD203B41FA5}">
                      <a16:colId xmlns:a16="http://schemas.microsoft.com/office/drawing/2014/main" val="921860840"/>
                    </a:ext>
                  </a:extLst>
                </a:gridCol>
                <a:gridCol w="1429727">
                  <a:extLst>
                    <a:ext uri="{9D8B030D-6E8A-4147-A177-3AD203B41FA5}">
                      <a16:colId xmlns:a16="http://schemas.microsoft.com/office/drawing/2014/main" val="2011429434"/>
                    </a:ext>
                  </a:extLst>
                </a:gridCol>
                <a:gridCol w="1456001">
                  <a:extLst>
                    <a:ext uri="{9D8B030D-6E8A-4147-A177-3AD203B41FA5}">
                      <a16:colId xmlns:a16="http://schemas.microsoft.com/office/drawing/2014/main" val="408850915"/>
                    </a:ext>
                  </a:extLst>
                </a:gridCol>
                <a:gridCol w="1353513">
                  <a:extLst>
                    <a:ext uri="{9D8B030D-6E8A-4147-A177-3AD203B41FA5}">
                      <a16:colId xmlns:a16="http://schemas.microsoft.com/office/drawing/2014/main" val="3633671710"/>
                    </a:ext>
                  </a:extLst>
                </a:gridCol>
              </a:tblGrid>
              <a:tr h="7869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Stockfish Elo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Games as (</a:t>
                      </a:r>
                      <a:r>
                        <a:rPr lang="en-US" dirty="0" err="1"/>
                        <a:t>white,black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Stockfish Win as (</a:t>
                      </a:r>
                      <a:r>
                        <a:rPr lang="en-US" dirty="0" err="1"/>
                        <a:t>white,black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Win as (</a:t>
                      </a:r>
                      <a:r>
                        <a:rPr lang="en-US" dirty="0" err="1"/>
                        <a:t>white,black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below Elo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641152"/>
                  </a:ext>
                </a:extLst>
              </a:tr>
              <a:tr h="7869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Y" dirty="0"/>
                        <a:t>10</a:t>
                      </a:r>
                      <a:r>
                        <a:rPr lang="en-US" dirty="0"/>
                        <a:t> (5,5)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(0,2)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(2,2)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50.05%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553279"/>
                  </a:ext>
                </a:extLst>
              </a:tr>
              <a:tr h="7869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Y" dirty="0"/>
                        <a:t>10</a:t>
                      </a:r>
                      <a:r>
                        <a:rPr lang="en-US" dirty="0"/>
                        <a:t> (5,5)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(2,1)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(3,1)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75.08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931025"/>
                  </a:ext>
                </a:extLst>
              </a:tr>
              <a:tr h="786973">
                <a:tc>
                  <a:txBody>
                    <a:bodyPr/>
                    <a:lstStyle/>
                    <a:p>
                      <a:pPr algn="ctr"/>
                      <a:r>
                        <a:rPr lang="ar-SY" dirty="0"/>
                        <a:t>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Y" dirty="0"/>
                        <a:t>10</a:t>
                      </a:r>
                      <a:r>
                        <a:rPr lang="en-US" dirty="0"/>
                        <a:t> (5,5)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(4,3)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(1,1)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95.10%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897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ACEB3AF-45F5-42AC-81EA-EB98CD50401F}"/>
              </a:ext>
            </a:extLst>
          </p:cNvPr>
          <p:cNvSpPr txBox="1"/>
          <p:nvPr/>
        </p:nvSpPr>
        <p:spPr>
          <a:xfrm>
            <a:off x="2943225" y="1231904"/>
            <a:ext cx="489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Y" sz="2400" dirty="0"/>
              <a:t>تقريبا ....</a:t>
            </a:r>
            <a:r>
              <a:rPr lang="en-US" sz="2400" dirty="0"/>
              <a:t>1600 ELO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A7FB2-5883-41A5-B20A-450773C0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2910" y="6072158"/>
            <a:ext cx="550296" cy="365125"/>
          </a:xfrm>
        </p:spPr>
        <p:txBody>
          <a:bodyPr/>
          <a:lstStyle/>
          <a:p>
            <a:pPr rtl="1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rtl="1"/>
              <a:t>23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6EB222C8-44EA-4DC8-961A-7D2FF3F9AA3C}"/>
              </a:ext>
            </a:extLst>
          </p:cNvPr>
          <p:cNvGrpSpPr/>
          <p:nvPr/>
        </p:nvGrpSpPr>
        <p:grpSpPr>
          <a:xfrm>
            <a:off x="-296220" y="12063"/>
            <a:ext cx="12592749" cy="6858000"/>
            <a:chOff x="-290920" y="0"/>
            <a:chExt cx="12592749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A0A4E45-5BF2-447A-855D-3E0F58936833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F8FF7B-04D7-44CB-8545-01EC9EEC3C78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BA3B60D-1DBC-47D3-A6E2-6592376529AF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5238B71-9AC6-44A8-A108-8B399F165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8612" y="-7305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5946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139CA25-72E9-A410-9F05-8C126EE463C7}"/>
              </a:ext>
            </a:extLst>
          </p:cNvPr>
          <p:cNvSpPr txBox="1"/>
          <p:nvPr/>
        </p:nvSpPr>
        <p:spPr>
          <a:xfrm>
            <a:off x="9075440" y="6190997"/>
            <a:ext cx="63951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13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61B70-7D59-700A-7F03-49E04B1E4AF8}"/>
              </a:ext>
            </a:extLst>
          </p:cNvPr>
          <p:cNvSpPr txBox="1"/>
          <p:nvPr/>
        </p:nvSpPr>
        <p:spPr>
          <a:xfrm>
            <a:off x="9079082" y="6210327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12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08E72-BB4F-F861-F0D2-DAC359AFB354}"/>
              </a:ext>
            </a:extLst>
          </p:cNvPr>
          <p:cNvSpPr txBox="1"/>
          <p:nvPr/>
        </p:nvSpPr>
        <p:spPr>
          <a:xfrm>
            <a:off x="9088412" y="6172500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16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1B9EA0-EFF2-FF17-4706-FBE90AFF2642}"/>
              </a:ext>
            </a:extLst>
          </p:cNvPr>
          <p:cNvSpPr txBox="1"/>
          <p:nvPr/>
        </p:nvSpPr>
        <p:spPr>
          <a:xfrm>
            <a:off x="9105643" y="6180245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15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342CF7-FD59-6C82-C211-E4105D1AA031}"/>
              </a:ext>
            </a:extLst>
          </p:cNvPr>
          <p:cNvSpPr txBox="1"/>
          <p:nvPr/>
        </p:nvSpPr>
        <p:spPr>
          <a:xfrm>
            <a:off x="9088317" y="6190997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14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02629-4E06-226F-C6F9-40508AC4D04A}"/>
              </a:ext>
            </a:extLst>
          </p:cNvPr>
          <p:cNvSpPr txBox="1"/>
          <p:nvPr/>
        </p:nvSpPr>
        <p:spPr>
          <a:xfrm>
            <a:off x="9092220" y="6200459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11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D150DF-82E8-A700-2CDF-BF54ACDCE58B}"/>
              </a:ext>
            </a:extLst>
          </p:cNvPr>
          <p:cNvSpPr txBox="1"/>
          <p:nvPr/>
        </p:nvSpPr>
        <p:spPr>
          <a:xfrm>
            <a:off x="9101672" y="6197927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17</a:t>
            </a:r>
            <a:endParaRPr lang="ar-SY" sz="2000" dirty="0">
              <a:solidFill>
                <a:srgbClr val="5D7373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203176" y="-25400"/>
            <a:ext cx="9961092" cy="6858000"/>
            <a:chOff x="491575" y="0"/>
            <a:chExt cx="9961092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6285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E2FD31B-951B-414B-8E4D-042AB531A171}"/>
              </a:ext>
            </a:extLst>
          </p:cNvPr>
          <p:cNvGrpSpPr/>
          <p:nvPr/>
        </p:nvGrpSpPr>
        <p:grpSpPr>
          <a:xfrm>
            <a:off x="709065" y="12063"/>
            <a:ext cx="9961092" cy="6858000"/>
            <a:chOff x="78277" y="86989"/>
            <a:chExt cx="9961092" cy="685800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5B0E324-9BA5-44DD-B8EC-20290105090B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D87072-2616-484C-B581-6E398E819FD5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777489A-1D95-4219-8F15-97C5BE91D9E1}"/>
                </a:ext>
              </a:extLst>
            </p:cNvPr>
            <p:cNvSpPr txBox="1"/>
            <p:nvPr/>
          </p:nvSpPr>
          <p:spPr>
            <a:xfrm rot="16200000">
              <a:off x="8434596" y="3277350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9CE6154-AF83-4467-96DF-F8E5E5F2F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48702" y="3357084"/>
              <a:ext cx="530600" cy="53060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276C1C05-07DD-4B6F-8EEF-A9C57EF6C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1874" y="6034165"/>
            <a:ext cx="755182" cy="8238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CA0C9B73-554E-4BF0-99AA-7007BC9C6A82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AA6CF36-AE28-42FB-8ADB-1F4DEB285C59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13">
              <a:extLst>
                <a:ext uri="{FF2B5EF4-FFF2-40B4-BE49-F238E27FC236}">
                  <a16:creationId xmlns:a16="http://schemas.microsoft.com/office/drawing/2014/main" id="{E512D38C-2768-44F2-BAD7-80F09BC7D93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66A403-BE19-4B14-83B1-E19EF5407F0C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CAC6478-EBB9-4F36-B840-A7EA9E7A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7E964-48A5-4B62-9725-931327F0861B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8B97A4-4612-44E4-8F48-74CBD54D69B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13">
              <a:extLst>
                <a:ext uri="{FF2B5EF4-FFF2-40B4-BE49-F238E27FC236}">
                  <a16:creationId xmlns:a16="http://schemas.microsoft.com/office/drawing/2014/main" id="{CDAD62B3-EF96-4BE4-A55D-02B6A825763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4849D9B-5C80-4D70-9CF6-47C5F1326278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892EC74-DB0C-4C9A-AC54-C65472415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98" name="Title 1">
            <a:extLst>
              <a:ext uri="{FF2B5EF4-FFF2-40B4-BE49-F238E27FC236}">
                <a16:creationId xmlns:a16="http://schemas.microsoft.com/office/drawing/2014/main" id="{DC1ACFD2-D0E6-4778-86DC-B7465E56D63E}"/>
              </a:ext>
            </a:extLst>
          </p:cNvPr>
          <p:cNvSpPr txBox="1">
            <a:spLocks/>
          </p:cNvSpPr>
          <p:nvPr/>
        </p:nvSpPr>
        <p:spPr>
          <a:xfrm>
            <a:off x="3179927" y="304293"/>
            <a:ext cx="7020020" cy="6860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تحليل الألعاب</a:t>
            </a:r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755284D-17A2-4EC1-AB1A-A1DBCBA77D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2"/>
          <a:stretch/>
        </p:blipFill>
        <p:spPr>
          <a:xfrm>
            <a:off x="979258" y="1136497"/>
            <a:ext cx="8473202" cy="2145661"/>
          </a:xfrm>
          <a:prstGeom prst="rect">
            <a:avLst/>
          </a:prstGeom>
        </p:spPr>
      </p:pic>
      <p:pic>
        <p:nvPicPr>
          <p:cNvPr id="116" name="Content Placeholder 7">
            <a:extLst>
              <a:ext uri="{FF2B5EF4-FFF2-40B4-BE49-F238E27FC236}">
                <a16:creationId xmlns:a16="http://schemas.microsoft.com/office/drawing/2014/main" id="{8F5472A6-F7AE-482D-898D-CAEDBC5FF5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9" r="3331"/>
          <a:stretch/>
        </p:blipFill>
        <p:spPr>
          <a:xfrm>
            <a:off x="987545" y="3859643"/>
            <a:ext cx="8454240" cy="21456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C6FED-82B8-4F90-A07F-A3852098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5385" y="6068792"/>
            <a:ext cx="2743200" cy="365125"/>
          </a:xfrm>
        </p:spPr>
        <p:txBody>
          <a:bodyPr/>
          <a:lstStyle/>
          <a:p>
            <a:pPr rtl="1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rtl="1"/>
              <a:t>24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6EB222C8-44EA-4DC8-961A-7D2FF3F9AA3C}"/>
              </a:ext>
            </a:extLst>
          </p:cNvPr>
          <p:cNvGrpSpPr/>
          <p:nvPr/>
        </p:nvGrpSpPr>
        <p:grpSpPr>
          <a:xfrm>
            <a:off x="-296220" y="12063"/>
            <a:ext cx="12592749" cy="6858000"/>
            <a:chOff x="-290920" y="0"/>
            <a:chExt cx="12592749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A0A4E45-5BF2-447A-855D-3E0F58936833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F8FF7B-04D7-44CB-8545-01EC9EEC3C78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BA3B60D-1DBC-47D3-A6E2-6592376529AF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5238B71-9AC6-44A8-A108-8B399F165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8612" y="-7305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5946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139CA25-72E9-A410-9F05-8C126EE463C7}"/>
              </a:ext>
            </a:extLst>
          </p:cNvPr>
          <p:cNvSpPr txBox="1"/>
          <p:nvPr/>
        </p:nvSpPr>
        <p:spPr>
          <a:xfrm>
            <a:off x="9075440" y="6190997"/>
            <a:ext cx="63951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13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61B70-7D59-700A-7F03-49E04B1E4AF8}"/>
              </a:ext>
            </a:extLst>
          </p:cNvPr>
          <p:cNvSpPr txBox="1"/>
          <p:nvPr/>
        </p:nvSpPr>
        <p:spPr>
          <a:xfrm>
            <a:off x="9079082" y="6210327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12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08E72-BB4F-F861-F0D2-DAC359AFB354}"/>
              </a:ext>
            </a:extLst>
          </p:cNvPr>
          <p:cNvSpPr txBox="1"/>
          <p:nvPr/>
        </p:nvSpPr>
        <p:spPr>
          <a:xfrm>
            <a:off x="9088412" y="6172500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16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1B9EA0-EFF2-FF17-4706-FBE90AFF2642}"/>
              </a:ext>
            </a:extLst>
          </p:cNvPr>
          <p:cNvSpPr txBox="1"/>
          <p:nvPr/>
        </p:nvSpPr>
        <p:spPr>
          <a:xfrm>
            <a:off x="9105643" y="6180245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15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342CF7-FD59-6C82-C211-E4105D1AA031}"/>
              </a:ext>
            </a:extLst>
          </p:cNvPr>
          <p:cNvSpPr txBox="1"/>
          <p:nvPr/>
        </p:nvSpPr>
        <p:spPr>
          <a:xfrm>
            <a:off x="9088317" y="6190997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14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02629-4E06-226F-C6F9-40508AC4D04A}"/>
              </a:ext>
            </a:extLst>
          </p:cNvPr>
          <p:cNvSpPr txBox="1"/>
          <p:nvPr/>
        </p:nvSpPr>
        <p:spPr>
          <a:xfrm>
            <a:off x="9092220" y="6200459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11</a:t>
            </a:r>
            <a:endParaRPr lang="ar-SY" sz="2000" dirty="0">
              <a:solidFill>
                <a:srgbClr val="5D737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D150DF-82E8-A700-2CDF-BF54ACDCE58B}"/>
              </a:ext>
            </a:extLst>
          </p:cNvPr>
          <p:cNvSpPr txBox="1"/>
          <p:nvPr/>
        </p:nvSpPr>
        <p:spPr>
          <a:xfrm>
            <a:off x="9101672" y="6197927"/>
            <a:ext cx="6943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dirty="0">
                <a:solidFill>
                  <a:srgbClr val="5D7373"/>
                </a:solidFill>
              </a:rPr>
              <a:t>17</a:t>
            </a:r>
            <a:endParaRPr lang="ar-SY" sz="2000" dirty="0">
              <a:solidFill>
                <a:srgbClr val="5D7373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307" y="12063"/>
            <a:ext cx="9961092" cy="6858000"/>
            <a:chOff x="491575" y="0"/>
            <a:chExt cx="9961092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6285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E2FD31B-951B-414B-8E4D-042AB531A171}"/>
              </a:ext>
            </a:extLst>
          </p:cNvPr>
          <p:cNvGrpSpPr/>
          <p:nvPr/>
        </p:nvGrpSpPr>
        <p:grpSpPr>
          <a:xfrm>
            <a:off x="709065" y="12063"/>
            <a:ext cx="9961092" cy="6858000"/>
            <a:chOff x="78277" y="86989"/>
            <a:chExt cx="9961092" cy="685800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5B0E324-9BA5-44DD-B8EC-20290105090B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D87072-2616-484C-B581-6E398E819FD5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777489A-1D95-4219-8F15-97C5BE91D9E1}"/>
                </a:ext>
              </a:extLst>
            </p:cNvPr>
            <p:cNvSpPr txBox="1"/>
            <p:nvPr/>
          </p:nvSpPr>
          <p:spPr>
            <a:xfrm rot="16200000">
              <a:off x="8434596" y="3277350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9CE6154-AF83-4467-96DF-F8E5E5F2F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48702" y="3357084"/>
              <a:ext cx="530600" cy="53060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276C1C05-07DD-4B6F-8EEF-A9C57EF6C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1874" y="6034165"/>
            <a:ext cx="755182" cy="8238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CA0C9B73-554E-4BF0-99AA-7007BC9C6A82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AA6CF36-AE28-42FB-8ADB-1F4DEB285C59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13">
              <a:extLst>
                <a:ext uri="{FF2B5EF4-FFF2-40B4-BE49-F238E27FC236}">
                  <a16:creationId xmlns:a16="http://schemas.microsoft.com/office/drawing/2014/main" id="{E512D38C-2768-44F2-BAD7-80F09BC7D93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66A403-BE19-4B14-83B1-E19EF5407F0C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CAC6478-EBB9-4F36-B840-A7EA9E7A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7E964-48A5-4B62-9725-931327F0861B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8B97A4-4612-44E4-8F48-74CBD54D69B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13">
              <a:extLst>
                <a:ext uri="{FF2B5EF4-FFF2-40B4-BE49-F238E27FC236}">
                  <a16:creationId xmlns:a16="http://schemas.microsoft.com/office/drawing/2014/main" id="{CDAD62B3-EF96-4BE4-A55D-02B6A825763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4849D9B-5C80-4D70-9CF6-47C5F1326278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892EC74-DB0C-4C9A-AC54-C65472415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98" name="Title 1">
            <a:extLst>
              <a:ext uri="{FF2B5EF4-FFF2-40B4-BE49-F238E27FC236}">
                <a16:creationId xmlns:a16="http://schemas.microsoft.com/office/drawing/2014/main" id="{DC1ACFD2-D0E6-4778-86DC-B7465E56D63E}"/>
              </a:ext>
            </a:extLst>
          </p:cNvPr>
          <p:cNvSpPr txBox="1">
            <a:spLocks/>
          </p:cNvSpPr>
          <p:nvPr/>
        </p:nvSpPr>
        <p:spPr>
          <a:xfrm>
            <a:off x="3179927" y="304293"/>
            <a:ext cx="7020020" cy="6860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تجربة عملية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39428E-A86B-4E6B-B954-5F22F11E359D}"/>
              </a:ext>
            </a:extLst>
          </p:cNvPr>
          <p:cNvSpPr txBox="1"/>
          <p:nvPr/>
        </p:nvSpPr>
        <p:spPr>
          <a:xfrm>
            <a:off x="1298855" y="2477934"/>
            <a:ext cx="794567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Y" sz="2400" dirty="0"/>
              <a:t>تم تجربة اللعب ضد خبراء لعبة الشطرنج في المعهد العالي زينب دخيل المستوى </a:t>
            </a:r>
            <a:r>
              <a:rPr lang="en-US" sz="2400"/>
              <a:t>2000 ELO</a:t>
            </a:r>
            <a:r>
              <a:rPr lang="ar-SY" sz="2400"/>
              <a:t>.</a:t>
            </a:r>
            <a:endParaRPr lang="ar-SY" sz="2400" dirty="0"/>
          </a:p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SY" sz="2400" dirty="0"/>
          </a:p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Y" sz="2400" dirty="0"/>
              <a:t>لعب النموذج بدقة 85% في اللعبة ضد زينب حيث لعبت هي بدقة 95%.</a:t>
            </a:r>
          </a:p>
          <a:p>
            <a:pPr algn="r" rtl="1">
              <a:lnSpc>
                <a:spcPct val="90000"/>
              </a:lnSpc>
              <a:spcBef>
                <a:spcPts val="1000"/>
              </a:spcBef>
            </a:pPr>
            <a:endParaRPr lang="ar-SY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07975-DDD4-4E1E-BBEF-945B638F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5385" y="6050697"/>
            <a:ext cx="2743200" cy="365125"/>
          </a:xfrm>
        </p:spPr>
        <p:txBody>
          <a:bodyPr/>
          <a:lstStyle/>
          <a:p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t>25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99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4A8C8369-BE31-4B12-83DB-188A8077B30C}"/>
              </a:ext>
            </a:extLst>
          </p:cNvPr>
          <p:cNvGrpSpPr/>
          <p:nvPr/>
        </p:nvGrpSpPr>
        <p:grpSpPr>
          <a:xfrm>
            <a:off x="-264732" y="9414"/>
            <a:ext cx="12592749" cy="6858000"/>
            <a:chOff x="-290920" y="0"/>
            <a:chExt cx="12592749" cy="6858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C250B12-3014-462B-ABD6-1B4FE8945DD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2410B6A-1B16-4CE5-A146-5B07C3F33E3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34048B7-EF3C-4F20-B78B-DF5B4CB4E3C7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19C1EE9-31FE-4460-91A6-A6C8089E7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8FADE7-5D32-410A-A514-EBA4D18E520D}"/>
              </a:ext>
            </a:extLst>
          </p:cNvPr>
          <p:cNvGrpSpPr/>
          <p:nvPr/>
        </p:nvGrpSpPr>
        <p:grpSpPr>
          <a:xfrm>
            <a:off x="0" y="3985735"/>
            <a:ext cx="2336800" cy="1390243"/>
            <a:chOff x="979714" y="4445001"/>
            <a:chExt cx="2336800" cy="139024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97971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8M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001AFB-5833-4302-85EB-700F4F764C00}"/>
                </a:ext>
              </a:extLst>
            </p:cNvPr>
            <p:cNvSpPr txBox="1"/>
            <p:nvPr/>
          </p:nvSpPr>
          <p:spPr>
            <a:xfrm>
              <a:off x="979714" y="5127358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Add Some Brief Text Here to Explain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82C6EF-E9DE-4923-8019-398DA581487A}"/>
              </a:ext>
            </a:extLst>
          </p:cNvPr>
          <p:cNvGrpSpPr/>
          <p:nvPr/>
        </p:nvGrpSpPr>
        <p:grpSpPr>
          <a:xfrm>
            <a:off x="2650070" y="3985735"/>
            <a:ext cx="2336800" cy="1390243"/>
            <a:chOff x="3629784" y="4445001"/>
            <a:chExt cx="2336800" cy="139024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362978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6M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7D5A51-0B28-44B2-9458-2EC47846B480}"/>
                </a:ext>
              </a:extLst>
            </p:cNvPr>
            <p:cNvSpPr txBox="1"/>
            <p:nvPr/>
          </p:nvSpPr>
          <p:spPr>
            <a:xfrm>
              <a:off x="3629784" y="5127358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Add Some Brief Text Here to Explain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EA83BA-280C-4216-B80C-C3082D2456C8}"/>
              </a:ext>
            </a:extLst>
          </p:cNvPr>
          <p:cNvGrpSpPr/>
          <p:nvPr/>
        </p:nvGrpSpPr>
        <p:grpSpPr>
          <a:xfrm>
            <a:off x="5284895" y="3972970"/>
            <a:ext cx="2336800" cy="1390243"/>
            <a:chOff x="6279854" y="4445001"/>
            <a:chExt cx="2336800" cy="13902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D3A4AD-1059-4193-95F4-99D7FB3C3390}"/>
                </a:ext>
              </a:extLst>
            </p:cNvPr>
            <p:cNvSpPr txBox="1"/>
            <p:nvPr/>
          </p:nvSpPr>
          <p:spPr>
            <a:xfrm>
              <a:off x="627985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7M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2CAFD3-83DC-4745-BD2C-AA8DD0D735B7}"/>
                </a:ext>
              </a:extLst>
            </p:cNvPr>
            <p:cNvSpPr txBox="1"/>
            <p:nvPr/>
          </p:nvSpPr>
          <p:spPr>
            <a:xfrm>
              <a:off x="6279854" y="5127358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Add Some Brief Text Here to Explain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36A51F-32BC-47D1-9A81-487036B42B97}"/>
              </a:ext>
            </a:extLst>
          </p:cNvPr>
          <p:cNvGrpSpPr/>
          <p:nvPr/>
        </p:nvGrpSpPr>
        <p:grpSpPr>
          <a:xfrm>
            <a:off x="2917204" y="1894297"/>
            <a:ext cx="1802532" cy="1802532"/>
            <a:chOff x="3753155" y="2209800"/>
            <a:chExt cx="2090058" cy="209005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753155" y="2209800"/>
              <a:ext cx="2090058" cy="2090058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B542F8B-7358-4AD5-9F27-D4CDC723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418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7A792EE-2433-4D86-A7D5-1FB0D3F9E4D8}"/>
              </a:ext>
            </a:extLst>
          </p:cNvPr>
          <p:cNvGrpSpPr/>
          <p:nvPr/>
        </p:nvGrpSpPr>
        <p:grpSpPr>
          <a:xfrm>
            <a:off x="5515513" y="1888668"/>
            <a:ext cx="1813790" cy="1813790"/>
            <a:chOff x="6403225" y="2209800"/>
            <a:chExt cx="2090058" cy="209005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516301-84E4-4DC6-A056-8024955CA570}"/>
                </a:ext>
              </a:extLst>
            </p:cNvPr>
            <p:cNvSpPr/>
            <p:nvPr/>
          </p:nvSpPr>
          <p:spPr>
            <a:xfrm>
              <a:off x="6403225" y="2209800"/>
              <a:ext cx="2090058" cy="209005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90A6E8F-8715-4A45-8091-41BC89D62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245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64A7B8-3640-423D-AB22-07D44E24CC1C}"/>
              </a:ext>
            </a:extLst>
          </p:cNvPr>
          <p:cNvGrpSpPr/>
          <p:nvPr/>
        </p:nvGrpSpPr>
        <p:grpSpPr>
          <a:xfrm>
            <a:off x="288404" y="18828"/>
            <a:ext cx="11447501" cy="6858000"/>
            <a:chOff x="213096" y="0"/>
            <a:chExt cx="11447501" cy="6858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C8B21ED-7173-4214-BE86-F58F9CA53CD9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0A2DB3-DFF9-406B-B8D3-63269EDA78A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311D6C2-7E9E-429F-8FE8-4AE2D3F6D097}"/>
                </a:ext>
              </a:extLst>
            </p:cNvPr>
            <p:cNvSpPr txBox="1"/>
            <p:nvPr/>
          </p:nvSpPr>
          <p:spPr>
            <a:xfrm rot="16200000">
              <a:off x="1035946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3C2338-167B-445F-9BF6-7340B1A8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CD02D0-B69B-43CA-8835-4488EF5ED178}"/>
              </a:ext>
            </a:extLst>
          </p:cNvPr>
          <p:cNvGrpSpPr/>
          <p:nvPr/>
        </p:nvGrpSpPr>
        <p:grpSpPr>
          <a:xfrm>
            <a:off x="1260388" y="18828"/>
            <a:ext cx="9961092" cy="6858000"/>
            <a:chOff x="491575" y="0"/>
            <a:chExt cx="9961092" cy="6858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942F4FF-F303-4167-A059-86E44D0E433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1">
              <a:extLst>
                <a:ext uri="{FF2B5EF4-FFF2-40B4-BE49-F238E27FC236}">
                  <a16:creationId xmlns:a16="http://schemas.microsoft.com/office/drawing/2014/main" id="{D7878115-A763-47B3-BF77-DBC54BF6777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D0809A-4A9A-4299-B804-5C85BB41B4C6}"/>
                </a:ext>
              </a:extLst>
            </p:cNvPr>
            <p:cNvSpPr txBox="1"/>
            <p:nvPr/>
          </p:nvSpPr>
          <p:spPr>
            <a:xfrm rot="16200000">
              <a:off x="8998690" y="3256285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C3B0B4B-B1A9-45C2-93B3-565460955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1CAD7B-D8C7-4ACB-BAAD-C11ECF75DF45}"/>
              </a:ext>
            </a:extLst>
          </p:cNvPr>
          <p:cNvGrpSpPr/>
          <p:nvPr/>
        </p:nvGrpSpPr>
        <p:grpSpPr>
          <a:xfrm>
            <a:off x="267134" y="1894297"/>
            <a:ext cx="1802532" cy="1802532"/>
            <a:chOff x="1103085" y="2209800"/>
            <a:chExt cx="2090058" cy="209005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1103085" y="2209800"/>
              <a:ext cx="2090058" cy="2090058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88307B7-2C0C-4003-9659-402583C1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48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FC110B-90E9-32C8-CC22-A16176A41BB5}"/>
              </a:ext>
            </a:extLst>
          </p:cNvPr>
          <p:cNvGrpSpPr/>
          <p:nvPr/>
        </p:nvGrpSpPr>
        <p:grpSpPr>
          <a:xfrm>
            <a:off x="-614655" y="18828"/>
            <a:ext cx="11361275" cy="6858000"/>
            <a:chOff x="-10745566" y="1"/>
            <a:chExt cx="11361275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41C834-21F9-D5DB-E2A9-195A6CDAB298}"/>
                </a:ext>
              </a:extLst>
            </p:cNvPr>
            <p:cNvSpPr/>
            <p:nvPr/>
          </p:nvSpPr>
          <p:spPr>
            <a:xfrm>
              <a:off x="-10745566" y="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8A90CEA-7AF2-969B-8E4D-FD72BB93E182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385421-AA35-3165-297B-378302B27F62}"/>
                </a:ext>
              </a:extLst>
            </p:cNvPr>
            <p:cNvSpPr txBox="1"/>
            <p:nvPr/>
          </p:nvSpPr>
          <p:spPr>
            <a:xfrm rot="16200000">
              <a:off x="-703499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E82E34-351E-C561-A3A1-E32501A01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0842" y="3247472"/>
              <a:ext cx="530600" cy="5306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FB75E-A484-9D13-679C-24539BE7B1FB}"/>
              </a:ext>
            </a:extLst>
          </p:cNvPr>
          <p:cNvGrpSpPr/>
          <p:nvPr/>
        </p:nvGrpSpPr>
        <p:grpSpPr>
          <a:xfrm>
            <a:off x="-325677" y="9414"/>
            <a:ext cx="10515926" cy="6858000"/>
            <a:chOff x="491575" y="0"/>
            <a:chExt cx="957409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817470-32E0-C4D5-AB49-FE99447B1D7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3F792E-1994-EA00-B9A0-97204DEDC43E}"/>
                </a:ext>
              </a:extLst>
            </p:cNvPr>
            <p:cNvSpPr/>
            <p:nvPr/>
          </p:nvSpPr>
          <p:spPr>
            <a:xfrm>
              <a:off x="8897269" y="233743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61538D-9515-D7AD-88E2-FE89201F6CA6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63E0D9-A61A-9368-F7AE-D4A766C87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407210-E8A6-023F-69EA-FBC4B382FA90}"/>
              </a:ext>
            </a:extLst>
          </p:cNvPr>
          <p:cNvGrpSpPr/>
          <p:nvPr/>
        </p:nvGrpSpPr>
        <p:grpSpPr>
          <a:xfrm>
            <a:off x="-9115349" y="9414"/>
            <a:ext cx="9574094" cy="6858000"/>
            <a:chOff x="491575" y="0"/>
            <a:chExt cx="957409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C6F126-3B22-327A-2D82-F7E9222F355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127944-E24A-FEAC-712A-B6065402F4F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9DE927-6A93-3C62-7FCE-08F56BAF20CA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F5748A-996F-1C04-231A-3972DDC2A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30C5EB91-5B4F-4D02-BF7F-D88DD43FD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5209" y="6043579"/>
            <a:ext cx="755182" cy="8238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189304-6EF8-40E6-AD92-3EBC54174CB0}"/>
              </a:ext>
            </a:extLst>
          </p:cNvPr>
          <p:cNvSpPr txBox="1"/>
          <p:nvPr/>
        </p:nvSpPr>
        <p:spPr>
          <a:xfrm>
            <a:off x="761903" y="2830762"/>
            <a:ext cx="7945679" cy="1346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Y" sz="2400" dirty="0"/>
              <a:t>إيجاد طريقة واضحة لتقييم النموذج</a:t>
            </a:r>
          </a:p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SY" sz="2400" dirty="0"/>
          </a:p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Y" sz="2400" dirty="0"/>
              <a:t>لم يتم الاستفادة من كامل مجموعات البيانات بسبب صغر حجم الذاكرة</a:t>
            </a:r>
            <a:endParaRPr lang="en-US" sz="2400" dirty="0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7678EAB-9C78-49E4-A9B0-198F0E611E2F}"/>
              </a:ext>
            </a:extLst>
          </p:cNvPr>
          <p:cNvSpPr txBox="1">
            <a:spLocks/>
          </p:cNvSpPr>
          <p:nvPr/>
        </p:nvSpPr>
        <p:spPr>
          <a:xfrm>
            <a:off x="2822361" y="288533"/>
            <a:ext cx="7020020" cy="6860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أهم الصعوبات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9489C9E-71A3-4932-876E-633E691C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8959" y="6090371"/>
            <a:ext cx="2743200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26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86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0E77607-0152-4FB3-A77B-B367A1BDBD1E}"/>
              </a:ext>
            </a:extLst>
          </p:cNvPr>
          <p:cNvGrpSpPr/>
          <p:nvPr/>
        </p:nvGrpSpPr>
        <p:grpSpPr>
          <a:xfrm>
            <a:off x="-258348" y="0"/>
            <a:ext cx="12592749" cy="6858000"/>
            <a:chOff x="-290920" y="0"/>
            <a:chExt cx="12592749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4163C9E-81DF-4665-A1EE-D4F1A5963A5F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69707D-4C38-44B8-8C80-4BAE346F1B7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2FC1DB-1BD0-411D-A9E7-F47C41D360A8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FED5512-1A14-455E-83C5-C932D3C12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B113FD-6A3F-473A-872A-47C644D8E0E5}"/>
              </a:ext>
            </a:extLst>
          </p:cNvPr>
          <p:cNvGrpSpPr/>
          <p:nvPr/>
        </p:nvGrpSpPr>
        <p:grpSpPr>
          <a:xfrm>
            <a:off x="294788" y="9414"/>
            <a:ext cx="11447501" cy="6858000"/>
            <a:chOff x="213096" y="0"/>
            <a:chExt cx="11447501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8A95DDD-255D-4BE1-9F60-564FCFEECC81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CF6AC9B-68DF-4588-8804-5DEC8329186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5B0C1D4-BD67-45C7-8FA2-9F0D0AB0A1C0}"/>
                </a:ext>
              </a:extLst>
            </p:cNvPr>
            <p:cNvSpPr txBox="1"/>
            <p:nvPr/>
          </p:nvSpPr>
          <p:spPr>
            <a:xfrm rot="16200000">
              <a:off x="1035946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2B21904-8465-4575-8CA4-5A968CB66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208F95-4655-4938-8430-387B0FE8AB93}"/>
              </a:ext>
            </a:extLst>
          </p:cNvPr>
          <p:cNvGrpSpPr/>
          <p:nvPr/>
        </p:nvGrpSpPr>
        <p:grpSpPr>
          <a:xfrm>
            <a:off x="1266772" y="9414"/>
            <a:ext cx="9961092" cy="6858000"/>
            <a:chOff x="491575" y="0"/>
            <a:chExt cx="9961092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891DC8F-1BB0-4A87-BCF6-FE5AC7B0E425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1">
              <a:extLst>
                <a:ext uri="{FF2B5EF4-FFF2-40B4-BE49-F238E27FC236}">
                  <a16:creationId xmlns:a16="http://schemas.microsoft.com/office/drawing/2014/main" id="{4A080913-B683-42B7-881E-9FB72387C9A1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C98DAD-E366-4123-A8AB-44B975B5DFB3}"/>
                </a:ext>
              </a:extLst>
            </p:cNvPr>
            <p:cNvSpPr txBox="1"/>
            <p:nvPr/>
          </p:nvSpPr>
          <p:spPr>
            <a:xfrm rot="16200000">
              <a:off x="8998690" y="3256285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94ED667-FC4D-43DC-9AB0-CF4A6526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8FADE7-5D32-410A-A514-EBA4D18E520D}"/>
              </a:ext>
            </a:extLst>
          </p:cNvPr>
          <p:cNvGrpSpPr/>
          <p:nvPr/>
        </p:nvGrpSpPr>
        <p:grpSpPr>
          <a:xfrm>
            <a:off x="522514" y="3966907"/>
            <a:ext cx="2336800" cy="1390243"/>
            <a:chOff x="979714" y="4445001"/>
            <a:chExt cx="2336800" cy="139024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97971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8M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001AFB-5833-4302-85EB-700F4F764C00}"/>
                </a:ext>
              </a:extLst>
            </p:cNvPr>
            <p:cNvSpPr txBox="1"/>
            <p:nvPr/>
          </p:nvSpPr>
          <p:spPr>
            <a:xfrm>
              <a:off x="979714" y="5127358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Add Some Brief Text Here to Explain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82C6EF-E9DE-4923-8019-398DA581487A}"/>
              </a:ext>
            </a:extLst>
          </p:cNvPr>
          <p:cNvGrpSpPr/>
          <p:nvPr/>
        </p:nvGrpSpPr>
        <p:grpSpPr>
          <a:xfrm>
            <a:off x="3172584" y="3966907"/>
            <a:ext cx="2336800" cy="1390243"/>
            <a:chOff x="3629784" y="4445001"/>
            <a:chExt cx="2336800" cy="139024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362978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6M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7D5A51-0B28-44B2-9458-2EC47846B480}"/>
                </a:ext>
              </a:extLst>
            </p:cNvPr>
            <p:cNvSpPr txBox="1"/>
            <p:nvPr/>
          </p:nvSpPr>
          <p:spPr>
            <a:xfrm>
              <a:off x="3629784" y="5127358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Add Some Brief Text Here to Explain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EA83BA-280C-4216-B80C-C3082D2456C8}"/>
              </a:ext>
            </a:extLst>
          </p:cNvPr>
          <p:cNvGrpSpPr/>
          <p:nvPr/>
        </p:nvGrpSpPr>
        <p:grpSpPr>
          <a:xfrm>
            <a:off x="5807409" y="3954142"/>
            <a:ext cx="2336800" cy="1390243"/>
            <a:chOff x="6279854" y="4445001"/>
            <a:chExt cx="2336800" cy="13902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D3A4AD-1059-4193-95F4-99D7FB3C3390}"/>
                </a:ext>
              </a:extLst>
            </p:cNvPr>
            <p:cNvSpPr txBox="1"/>
            <p:nvPr/>
          </p:nvSpPr>
          <p:spPr>
            <a:xfrm>
              <a:off x="627985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7M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2CAFD3-83DC-4745-BD2C-AA8DD0D735B7}"/>
                </a:ext>
              </a:extLst>
            </p:cNvPr>
            <p:cNvSpPr txBox="1"/>
            <p:nvPr/>
          </p:nvSpPr>
          <p:spPr>
            <a:xfrm>
              <a:off x="6279854" y="5127358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Add Some Brief Text Here to Explain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36A51F-32BC-47D1-9A81-487036B42B97}"/>
              </a:ext>
            </a:extLst>
          </p:cNvPr>
          <p:cNvGrpSpPr/>
          <p:nvPr/>
        </p:nvGrpSpPr>
        <p:grpSpPr>
          <a:xfrm>
            <a:off x="3439718" y="1875469"/>
            <a:ext cx="1802532" cy="1802532"/>
            <a:chOff x="3753155" y="2209800"/>
            <a:chExt cx="2090058" cy="209005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753155" y="2209800"/>
              <a:ext cx="2090058" cy="2090058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B542F8B-7358-4AD5-9F27-D4CDC723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418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7A792EE-2433-4D86-A7D5-1FB0D3F9E4D8}"/>
              </a:ext>
            </a:extLst>
          </p:cNvPr>
          <p:cNvGrpSpPr/>
          <p:nvPr/>
        </p:nvGrpSpPr>
        <p:grpSpPr>
          <a:xfrm>
            <a:off x="6038027" y="1869840"/>
            <a:ext cx="1813790" cy="1813790"/>
            <a:chOff x="6403225" y="2209800"/>
            <a:chExt cx="2090058" cy="209005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516301-84E4-4DC6-A056-8024955CA570}"/>
                </a:ext>
              </a:extLst>
            </p:cNvPr>
            <p:cNvSpPr/>
            <p:nvPr/>
          </p:nvSpPr>
          <p:spPr>
            <a:xfrm>
              <a:off x="6403225" y="2209800"/>
              <a:ext cx="2090058" cy="209005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90A6E8F-8715-4A45-8091-41BC89D62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245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1CAD7B-D8C7-4ACB-BAAD-C11ECF75DF45}"/>
              </a:ext>
            </a:extLst>
          </p:cNvPr>
          <p:cNvGrpSpPr/>
          <p:nvPr/>
        </p:nvGrpSpPr>
        <p:grpSpPr>
          <a:xfrm>
            <a:off x="789648" y="1875469"/>
            <a:ext cx="1802532" cy="1802532"/>
            <a:chOff x="1103085" y="2209800"/>
            <a:chExt cx="2090058" cy="209005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1103085" y="2209800"/>
              <a:ext cx="2090058" cy="2090058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88307B7-2C0C-4003-9659-402583C1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48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FC110B-90E9-32C8-CC22-A16176A41BB5}"/>
              </a:ext>
            </a:extLst>
          </p:cNvPr>
          <p:cNvGrpSpPr/>
          <p:nvPr/>
        </p:nvGrpSpPr>
        <p:grpSpPr>
          <a:xfrm>
            <a:off x="-614641" y="-3138"/>
            <a:ext cx="11361275" cy="6858000"/>
            <a:chOff x="-10745566" y="1"/>
            <a:chExt cx="11361275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41C834-21F9-D5DB-E2A9-195A6CDAB298}"/>
                </a:ext>
              </a:extLst>
            </p:cNvPr>
            <p:cNvSpPr/>
            <p:nvPr/>
          </p:nvSpPr>
          <p:spPr>
            <a:xfrm>
              <a:off x="-10745566" y="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8A90CEA-7AF2-969B-8E4D-FD72BB93E182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385421-AA35-3165-297B-378302B27F62}"/>
                </a:ext>
              </a:extLst>
            </p:cNvPr>
            <p:cNvSpPr txBox="1"/>
            <p:nvPr/>
          </p:nvSpPr>
          <p:spPr>
            <a:xfrm rot="16200000">
              <a:off x="-703499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E82E34-351E-C561-A3A1-E32501A01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0842" y="3247472"/>
              <a:ext cx="530600" cy="5306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FB75E-A484-9D13-679C-24539BE7B1FB}"/>
              </a:ext>
            </a:extLst>
          </p:cNvPr>
          <p:cNvGrpSpPr/>
          <p:nvPr/>
        </p:nvGrpSpPr>
        <p:grpSpPr>
          <a:xfrm>
            <a:off x="610895" y="0"/>
            <a:ext cx="9574094" cy="6858000"/>
            <a:chOff x="491575" y="0"/>
            <a:chExt cx="957409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817470-32E0-C4D5-AB49-FE99447B1D7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3F792E-1994-EA00-B9A0-97204DEDC43E}"/>
                </a:ext>
              </a:extLst>
            </p:cNvPr>
            <p:cNvSpPr/>
            <p:nvPr/>
          </p:nvSpPr>
          <p:spPr>
            <a:xfrm>
              <a:off x="8897269" y="233743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61538D-9515-D7AD-88E2-FE89201F6CA6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63E0D9-A61A-9368-F7AE-D4A766C87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407210-E8A6-023F-69EA-FBC4B382FA90}"/>
              </a:ext>
            </a:extLst>
          </p:cNvPr>
          <p:cNvGrpSpPr/>
          <p:nvPr/>
        </p:nvGrpSpPr>
        <p:grpSpPr>
          <a:xfrm>
            <a:off x="138422" y="9414"/>
            <a:ext cx="9574094" cy="6858000"/>
            <a:chOff x="491575" y="0"/>
            <a:chExt cx="957409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C6F126-3B22-327A-2D82-F7E9222F355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127944-E24A-FEAC-712A-B6065402F4F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9DE927-6A93-3C62-7FCE-08F56BAF20CA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F5748A-996F-1C04-231A-3972DDC2A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469B9D0-4FB2-41C9-B5A3-F77F8B564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9439" y="6025742"/>
            <a:ext cx="755182" cy="823835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12B6AD75-B792-45E3-A668-9756C6F1BD1A}"/>
              </a:ext>
            </a:extLst>
          </p:cNvPr>
          <p:cNvSpPr txBox="1">
            <a:spLocks/>
          </p:cNvSpPr>
          <p:nvPr/>
        </p:nvSpPr>
        <p:spPr>
          <a:xfrm>
            <a:off x="2537159" y="279795"/>
            <a:ext cx="7020020" cy="6860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الآفاق المستقبلية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E95417-7E7E-487C-AD75-AD85B8A1DFD6}"/>
              </a:ext>
            </a:extLst>
          </p:cNvPr>
          <p:cNvSpPr txBox="1"/>
          <p:nvPr/>
        </p:nvSpPr>
        <p:spPr>
          <a:xfrm>
            <a:off x="236058" y="1766827"/>
            <a:ext cx="7945679" cy="352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Y" sz="2400" dirty="0"/>
              <a:t>التدريب على عدد أكبر من البيانات</a:t>
            </a:r>
          </a:p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SY" sz="2400" dirty="0"/>
          </a:p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Y" sz="2400" dirty="0"/>
              <a:t>إدخال تقييم الموضع إلى مدخلات الشبكة </a:t>
            </a:r>
          </a:p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SY" sz="2400" dirty="0"/>
          </a:p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Y" sz="2400" dirty="0"/>
              <a:t>تعزيز الميزات المدخلة إلى الشبكة العصبية التي تمثل موضع اللعبة من الناحية الاستراتيجية </a:t>
            </a:r>
          </a:p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SY" sz="2400" dirty="0"/>
          </a:p>
          <a:p>
            <a:pPr marL="228600" indent="-228600"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Y" sz="2400" dirty="0"/>
              <a:t>المزيد من التحسينات على بنية الشبكة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9F9AE7A-D398-4994-8F65-588C02FF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7032" y="6041553"/>
            <a:ext cx="2743200" cy="365125"/>
          </a:xfrm>
        </p:spPr>
        <p:txBody>
          <a:bodyPr/>
          <a:lstStyle/>
          <a:p>
            <a:pPr rtl="1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rtl="1"/>
              <a:t>27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3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0E77607-0152-4FB3-A77B-B367A1BDBD1E}"/>
              </a:ext>
            </a:extLst>
          </p:cNvPr>
          <p:cNvGrpSpPr/>
          <p:nvPr/>
        </p:nvGrpSpPr>
        <p:grpSpPr>
          <a:xfrm>
            <a:off x="-258348" y="0"/>
            <a:ext cx="12592749" cy="6858000"/>
            <a:chOff x="-290920" y="0"/>
            <a:chExt cx="12592749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4163C9E-81DF-4665-A1EE-D4F1A5963A5F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69707D-4C38-44B8-8C80-4BAE346F1B7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2FC1DB-1BD0-411D-A9E7-F47C41D360A8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FED5512-1A14-455E-83C5-C932D3C12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B113FD-6A3F-473A-872A-47C644D8E0E5}"/>
              </a:ext>
            </a:extLst>
          </p:cNvPr>
          <p:cNvGrpSpPr/>
          <p:nvPr/>
        </p:nvGrpSpPr>
        <p:grpSpPr>
          <a:xfrm>
            <a:off x="294788" y="9414"/>
            <a:ext cx="11447501" cy="6858000"/>
            <a:chOff x="213096" y="0"/>
            <a:chExt cx="11447501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8A95DDD-255D-4BE1-9F60-564FCFEECC81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CF6AC9B-68DF-4588-8804-5DEC8329186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5B0C1D4-BD67-45C7-8FA2-9F0D0AB0A1C0}"/>
                </a:ext>
              </a:extLst>
            </p:cNvPr>
            <p:cNvSpPr txBox="1"/>
            <p:nvPr/>
          </p:nvSpPr>
          <p:spPr>
            <a:xfrm rot="16200000">
              <a:off x="1035946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2B21904-8465-4575-8CA4-5A968CB66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208F95-4655-4938-8430-387B0FE8AB93}"/>
              </a:ext>
            </a:extLst>
          </p:cNvPr>
          <p:cNvGrpSpPr/>
          <p:nvPr/>
        </p:nvGrpSpPr>
        <p:grpSpPr>
          <a:xfrm>
            <a:off x="1266772" y="9414"/>
            <a:ext cx="9961092" cy="6858000"/>
            <a:chOff x="491575" y="0"/>
            <a:chExt cx="9961092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891DC8F-1BB0-4A87-BCF6-FE5AC7B0E425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1">
              <a:extLst>
                <a:ext uri="{FF2B5EF4-FFF2-40B4-BE49-F238E27FC236}">
                  <a16:creationId xmlns:a16="http://schemas.microsoft.com/office/drawing/2014/main" id="{4A080913-B683-42B7-881E-9FB72387C9A1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C98DAD-E366-4123-A8AB-44B975B5DFB3}"/>
                </a:ext>
              </a:extLst>
            </p:cNvPr>
            <p:cNvSpPr txBox="1"/>
            <p:nvPr/>
          </p:nvSpPr>
          <p:spPr>
            <a:xfrm rot="16200000">
              <a:off x="8998690" y="3256285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94ED667-FC4D-43DC-9AB0-CF4A6526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8FADE7-5D32-410A-A514-EBA4D18E520D}"/>
              </a:ext>
            </a:extLst>
          </p:cNvPr>
          <p:cNvGrpSpPr/>
          <p:nvPr/>
        </p:nvGrpSpPr>
        <p:grpSpPr>
          <a:xfrm>
            <a:off x="522514" y="3966907"/>
            <a:ext cx="2336800" cy="1390243"/>
            <a:chOff x="979714" y="4445001"/>
            <a:chExt cx="2336800" cy="139024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97971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8M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001AFB-5833-4302-85EB-700F4F764C00}"/>
                </a:ext>
              </a:extLst>
            </p:cNvPr>
            <p:cNvSpPr txBox="1"/>
            <p:nvPr/>
          </p:nvSpPr>
          <p:spPr>
            <a:xfrm>
              <a:off x="979714" y="5127358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Add Some Brief Text Here to Explain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82C6EF-E9DE-4923-8019-398DA581487A}"/>
              </a:ext>
            </a:extLst>
          </p:cNvPr>
          <p:cNvGrpSpPr/>
          <p:nvPr/>
        </p:nvGrpSpPr>
        <p:grpSpPr>
          <a:xfrm>
            <a:off x="3172584" y="3966907"/>
            <a:ext cx="2336800" cy="1390243"/>
            <a:chOff x="3629784" y="4445001"/>
            <a:chExt cx="2336800" cy="139024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362978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6M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7D5A51-0B28-44B2-9458-2EC47846B480}"/>
                </a:ext>
              </a:extLst>
            </p:cNvPr>
            <p:cNvSpPr txBox="1"/>
            <p:nvPr/>
          </p:nvSpPr>
          <p:spPr>
            <a:xfrm>
              <a:off x="3629784" y="5127358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Add Some Brief Text Here to Explain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EA83BA-280C-4216-B80C-C3082D2456C8}"/>
              </a:ext>
            </a:extLst>
          </p:cNvPr>
          <p:cNvGrpSpPr/>
          <p:nvPr/>
        </p:nvGrpSpPr>
        <p:grpSpPr>
          <a:xfrm>
            <a:off x="5807409" y="3954142"/>
            <a:ext cx="2336800" cy="1390243"/>
            <a:chOff x="6279854" y="4445001"/>
            <a:chExt cx="2336800" cy="13902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D3A4AD-1059-4193-95F4-99D7FB3C3390}"/>
                </a:ext>
              </a:extLst>
            </p:cNvPr>
            <p:cNvSpPr txBox="1"/>
            <p:nvPr/>
          </p:nvSpPr>
          <p:spPr>
            <a:xfrm>
              <a:off x="627985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7M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2CAFD3-83DC-4745-BD2C-AA8DD0D735B7}"/>
                </a:ext>
              </a:extLst>
            </p:cNvPr>
            <p:cNvSpPr txBox="1"/>
            <p:nvPr/>
          </p:nvSpPr>
          <p:spPr>
            <a:xfrm>
              <a:off x="6279854" y="5127358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Add Some Brief Text Here to Explain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36A51F-32BC-47D1-9A81-487036B42B97}"/>
              </a:ext>
            </a:extLst>
          </p:cNvPr>
          <p:cNvGrpSpPr/>
          <p:nvPr/>
        </p:nvGrpSpPr>
        <p:grpSpPr>
          <a:xfrm>
            <a:off x="3439718" y="1875469"/>
            <a:ext cx="1802532" cy="1802532"/>
            <a:chOff x="3753155" y="2209800"/>
            <a:chExt cx="2090058" cy="209005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753155" y="2209800"/>
              <a:ext cx="2090058" cy="2090058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B542F8B-7358-4AD5-9F27-D4CDC723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418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7A792EE-2433-4D86-A7D5-1FB0D3F9E4D8}"/>
              </a:ext>
            </a:extLst>
          </p:cNvPr>
          <p:cNvGrpSpPr/>
          <p:nvPr/>
        </p:nvGrpSpPr>
        <p:grpSpPr>
          <a:xfrm>
            <a:off x="6038027" y="1869840"/>
            <a:ext cx="1813790" cy="1813790"/>
            <a:chOff x="6403225" y="2209800"/>
            <a:chExt cx="2090058" cy="209005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516301-84E4-4DC6-A056-8024955CA570}"/>
                </a:ext>
              </a:extLst>
            </p:cNvPr>
            <p:cNvSpPr/>
            <p:nvPr/>
          </p:nvSpPr>
          <p:spPr>
            <a:xfrm>
              <a:off x="6403225" y="2209800"/>
              <a:ext cx="2090058" cy="209005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90A6E8F-8715-4A45-8091-41BC89D62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245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1CAD7B-D8C7-4ACB-BAAD-C11ECF75DF45}"/>
              </a:ext>
            </a:extLst>
          </p:cNvPr>
          <p:cNvGrpSpPr/>
          <p:nvPr/>
        </p:nvGrpSpPr>
        <p:grpSpPr>
          <a:xfrm>
            <a:off x="789648" y="1875469"/>
            <a:ext cx="1802532" cy="1802532"/>
            <a:chOff x="1103085" y="2209800"/>
            <a:chExt cx="2090058" cy="209005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1103085" y="2209800"/>
              <a:ext cx="2090058" cy="2090058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88307B7-2C0C-4003-9659-402583C1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48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FC110B-90E9-32C8-CC22-A16176A41BB5}"/>
              </a:ext>
            </a:extLst>
          </p:cNvPr>
          <p:cNvGrpSpPr/>
          <p:nvPr/>
        </p:nvGrpSpPr>
        <p:grpSpPr>
          <a:xfrm>
            <a:off x="-614641" y="-3138"/>
            <a:ext cx="11361275" cy="6858000"/>
            <a:chOff x="-10745566" y="1"/>
            <a:chExt cx="11361275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41C834-21F9-D5DB-E2A9-195A6CDAB298}"/>
                </a:ext>
              </a:extLst>
            </p:cNvPr>
            <p:cNvSpPr/>
            <p:nvPr/>
          </p:nvSpPr>
          <p:spPr>
            <a:xfrm>
              <a:off x="-10745566" y="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8A90CEA-7AF2-969B-8E4D-FD72BB93E182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385421-AA35-3165-297B-378302B27F62}"/>
                </a:ext>
              </a:extLst>
            </p:cNvPr>
            <p:cNvSpPr txBox="1"/>
            <p:nvPr/>
          </p:nvSpPr>
          <p:spPr>
            <a:xfrm rot="16200000">
              <a:off x="-703499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E82E34-351E-C561-A3A1-E32501A01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0842" y="3247472"/>
              <a:ext cx="530600" cy="5306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FB75E-A484-9D13-679C-24539BE7B1FB}"/>
              </a:ext>
            </a:extLst>
          </p:cNvPr>
          <p:cNvGrpSpPr/>
          <p:nvPr/>
        </p:nvGrpSpPr>
        <p:grpSpPr>
          <a:xfrm>
            <a:off x="610895" y="0"/>
            <a:ext cx="9574094" cy="6858000"/>
            <a:chOff x="491575" y="0"/>
            <a:chExt cx="957409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817470-32E0-C4D5-AB49-FE99447B1D7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3F792E-1994-EA00-B9A0-97204DEDC43E}"/>
                </a:ext>
              </a:extLst>
            </p:cNvPr>
            <p:cNvSpPr/>
            <p:nvPr/>
          </p:nvSpPr>
          <p:spPr>
            <a:xfrm>
              <a:off x="8897269" y="233743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61538D-9515-D7AD-88E2-FE89201F6CA6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63E0D9-A61A-9368-F7AE-D4A766C87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407210-E8A6-023F-69EA-FBC4B382FA90}"/>
              </a:ext>
            </a:extLst>
          </p:cNvPr>
          <p:cNvGrpSpPr/>
          <p:nvPr/>
        </p:nvGrpSpPr>
        <p:grpSpPr>
          <a:xfrm>
            <a:off x="138422" y="9414"/>
            <a:ext cx="9574094" cy="6858000"/>
            <a:chOff x="491575" y="0"/>
            <a:chExt cx="957409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C6F126-3B22-327A-2D82-F7E9222F355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127944-E24A-FEAC-712A-B6065402F4F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9DE927-6A93-3C62-7FCE-08F56BAF20CA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F5748A-996F-1C04-231A-3972DDC2A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469B9D0-4FB2-41C9-B5A3-F77F8B564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9439" y="6025742"/>
            <a:ext cx="755182" cy="823835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EBE808FB-8872-49AF-A6B5-74E916D13984}"/>
              </a:ext>
            </a:extLst>
          </p:cNvPr>
          <p:cNvSpPr txBox="1">
            <a:spLocks/>
          </p:cNvSpPr>
          <p:nvPr/>
        </p:nvSpPr>
        <p:spPr>
          <a:xfrm>
            <a:off x="1119540" y="1026493"/>
            <a:ext cx="6663866" cy="11201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MV Boli" panose="02000500030200090000" pitchFamily="2" charset="0"/>
                <a:cs typeface="MV Boli" panose="02000500030200090000" pitchFamily="2" charset="0"/>
              </a:rPr>
              <a:t>Thanks For Listening 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FC49AE01-652E-4DF0-82DD-701EBD7987FD}"/>
              </a:ext>
            </a:extLst>
          </p:cNvPr>
          <p:cNvSpPr txBox="1">
            <a:spLocks/>
          </p:cNvSpPr>
          <p:nvPr/>
        </p:nvSpPr>
        <p:spPr>
          <a:xfrm>
            <a:off x="1637421" y="2890739"/>
            <a:ext cx="5853117" cy="264379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800" i="1" dirty="0"/>
              <a:t>Want to Play?!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ar-SY" sz="48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Try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/>
              <a:t>chessnova.hiast.edu.sy:3100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/>
              <a:t>172.25.1.141:3100</a:t>
            </a:r>
            <a:endParaRPr lang="en-US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B3B60E1-3CFA-4061-909C-A7085D9F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296" y="6034328"/>
            <a:ext cx="2743200" cy="365125"/>
          </a:xfrm>
        </p:spPr>
        <p:txBody>
          <a:bodyPr/>
          <a:lstStyle/>
          <a:p>
            <a:pPr rtl="1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rtl="1"/>
              <a:t>28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0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84662" y="-25400"/>
            <a:ext cx="12597850" cy="6858000"/>
            <a:chOff x="-290920" y="0"/>
            <a:chExt cx="1259785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87722" y="3189606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992006" y="-63500"/>
            <a:ext cx="11453463" cy="6858000"/>
            <a:chOff x="213096" y="0"/>
            <a:chExt cx="1145346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8159" y="232901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423991" y="3309415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8033168" y="-38100"/>
            <a:ext cx="9961092" cy="6858000"/>
            <a:chOff x="78277" y="86989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8490700" y="3339293"/>
              <a:ext cx="2547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790F1146-3123-4C8E-B5DD-D687E0F9C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6818" y="6008765"/>
            <a:ext cx="755182" cy="82383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CEB5451-EDA5-4CC9-B862-B677E249B834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25B728B-821A-4227-9187-A21B3C9315D8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6AA4B51-D1AE-494C-B533-5242EB42DF9D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245557-728E-4B28-A229-C8FBB78507D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F087A94-9DC6-4BAE-BB2A-70902377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43C54C-291C-4057-A587-ABD31B5933BC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1B5356F-F3CE-4C39-A2B0-3959B8E40E37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13">
              <a:extLst>
                <a:ext uri="{FF2B5EF4-FFF2-40B4-BE49-F238E27FC236}">
                  <a16:creationId xmlns:a16="http://schemas.microsoft.com/office/drawing/2014/main" id="{D266E9D2-43E8-48B1-9155-AFF9B1CA6657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481C04-15EB-4A3F-BC97-6E31E64F3ECE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2DC25CE-C5F9-4E3A-8FA0-88E34ACBD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AF0E9F8-5072-46CD-A940-B1B4D59AE509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5CE1069-6575-4049-AE88-FD2AACE3BC1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13">
              <a:extLst>
                <a:ext uri="{FF2B5EF4-FFF2-40B4-BE49-F238E27FC236}">
                  <a16:creationId xmlns:a16="http://schemas.microsoft.com/office/drawing/2014/main" id="{DBF656CF-13AC-440D-9CFA-189AFA83857B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1123351-A9C5-476D-B422-5E848C148AB5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5AD39DE-1375-4203-8169-D0E6560A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823CB16F-79D5-4072-B7DE-B8DA61453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402" y="2225673"/>
            <a:ext cx="8010525" cy="2524125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7EFED920-8181-4876-AA41-A129D1CD0A79}"/>
              </a:ext>
            </a:extLst>
          </p:cNvPr>
          <p:cNvSpPr txBox="1">
            <a:spLocks/>
          </p:cNvSpPr>
          <p:nvPr/>
        </p:nvSpPr>
        <p:spPr>
          <a:xfrm>
            <a:off x="3500288" y="290842"/>
            <a:ext cx="8367757" cy="6751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الشطرنج ومحركاته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E5055-DDB7-474B-AF83-D5E8A920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6857" y="6055557"/>
            <a:ext cx="283369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3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84662" y="0"/>
            <a:ext cx="12597512" cy="6858000"/>
            <a:chOff x="-290920" y="0"/>
            <a:chExt cx="12597512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987384" y="318960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62853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54218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5A5E18E8-5A3E-4F1D-8254-6193AA55C0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9035" y="3362058"/>
            <a:ext cx="530600" cy="47922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EDCB77A-7C01-496F-24C1-185398CC1173}"/>
              </a:ext>
            </a:extLst>
          </p:cNvPr>
          <p:cNvSpPr txBox="1"/>
          <p:nvPr/>
        </p:nvSpPr>
        <p:spPr>
          <a:xfrm rot="16200000">
            <a:off x="292655" y="3207737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لنتائج</a:t>
            </a:r>
            <a:endParaRPr lang="en-US" sz="36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08B1C3E-DAA9-4D5B-9E09-4C168604E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4720" y="6034161"/>
            <a:ext cx="755182" cy="82383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6BFD8DA-499E-4EC5-8DA0-5505396AA081}"/>
              </a:ext>
            </a:extLst>
          </p:cNvPr>
          <p:cNvSpPr txBox="1"/>
          <p:nvPr/>
        </p:nvSpPr>
        <p:spPr>
          <a:xfrm rot="16200000">
            <a:off x="571363" y="3244652"/>
            <a:ext cx="2547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Y" sz="2800" b="1" dirty="0">
                <a:solidFill>
                  <a:srgbClr val="F0EEF0"/>
                </a:solidFill>
                <a:latin typeface="Tw Cen MT" panose="020B0602020104020603" pitchFamily="34" charset="0"/>
              </a:rPr>
              <a:t>الحل المقترح</a:t>
            </a:r>
            <a:endParaRPr lang="en-US" sz="28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FD1F49A-6C73-45E6-8786-2ED1D07776DD}"/>
              </a:ext>
            </a:extLst>
          </p:cNvPr>
          <p:cNvGrpSpPr/>
          <p:nvPr/>
        </p:nvGrpSpPr>
        <p:grpSpPr>
          <a:xfrm>
            <a:off x="-8033168" y="-38100"/>
            <a:ext cx="9961092" cy="6858000"/>
            <a:chOff x="78277" y="86989"/>
            <a:chExt cx="9961092" cy="685800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04F59F3-F5AC-40A8-BB72-E4A131776F46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5164FAA-B13F-427A-8C58-1E10D4FF03AD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BB13642-9DF9-4487-BEA6-0F499CC25DF9}"/>
                </a:ext>
              </a:extLst>
            </p:cNvPr>
            <p:cNvSpPr txBox="1"/>
            <p:nvPr/>
          </p:nvSpPr>
          <p:spPr>
            <a:xfrm rot="16200000">
              <a:off x="8490700" y="3339293"/>
              <a:ext cx="2547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190CF045-B33E-48DE-B1BB-3C7292F52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8E84378-7EF6-4A92-9E9F-2631247EABF7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5271BC-FFAB-4785-8DAD-EDED9D524CB8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90A6215-77A9-413E-8D94-E92D60031575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BB8658-3359-455D-AADA-C635280AD804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05B8A04-757A-464E-8F21-8811DEF9F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E3CEF50-BDAB-4369-87B4-808FED9B2099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4956CD2-E9F5-44FD-ADA7-86926697312E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3">
              <a:extLst>
                <a:ext uri="{FF2B5EF4-FFF2-40B4-BE49-F238E27FC236}">
                  <a16:creationId xmlns:a16="http://schemas.microsoft.com/office/drawing/2014/main" id="{E9984387-F0B7-4734-9473-0767FB9CBBF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1FFD853-CCDB-4C27-BA00-F23FF28B7161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24D7119-6E9C-44E0-8723-23817518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AE79D86-5F9A-43F4-B749-8324A6BB3907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C4554F0-49C2-41CE-82CC-7B3065DD35D3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3">
              <a:extLst>
                <a:ext uri="{FF2B5EF4-FFF2-40B4-BE49-F238E27FC236}">
                  <a16:creationId xmlns:a16="http://schemas.microsoft.com/office/drawing/2014/main" id="{1BD2D076-893E-48CE-B7C1-C7AAAE45F0B6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04777A2-520F-4E4C-A058-6EB427CE3EA3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6811AA19-8E42-4513-B225-A469870F2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79A7330-A99A-4919-AD90-4A0C0F7A0985}"/>
              </a:ext>
            </a:extLst>
          </p:cNvPr>
          <p:cNvSpPr txBox="1"/>
          <p:nvPr/>
        </p:nvSpPr>
        <p:spPr>
          <a:xfrm>
            <a:off x="2149380" y="2604441"/>
            <a:ext cx="8338206" cy="1463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Y" sz="2400" dirty="0"/>
              <a:t>بناء نظام ذكي قادر على التنبؤ بالحركة الأفضل على رقعة الشطرنج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Y" sz="2400" dirty="0"/>
              <a:t>يمكن اللعب ألعاب كاملة ضده، باستخدام تقنيات الذكاء الصنعي.</a:t>
            </a:r>
            <a:endParaRPr lang="en-US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17680834-5DEE-4777-9DCE-82ECE96EAE97}"/>
              </a:ext>
            </a:extLst>
          </p:cNvPr>
          <p:cNvSpPr txBox="1">
            <a:spLocks/>
          </p:cNvSpPr>
          <p:nvPr/>
        </p:nvSpPr>
        <p:spPr>
          <a:xfrm>
            <a:off x="3045112" y="319164"/>
            <a:ext cx="8367757" cy="6751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هدف المشروع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941770-E01C-4D04-839D-0B697401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700" y="6081022"/>
            <a:ext cx="314325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4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79684" y="-2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41E3B49-65B3-4EC7-86E5-2F256199A70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F050C6-CC3D-4433-9D60-D1ACF6968BF2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50697A0-F393-479D-A0F2-2CF08AB341A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495F97-2134-4E51-971D-B0E349267B3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F43E7E-F286-462E-9912-99EB2767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257BD8-C014-42D7-B535-F1FCDF1CE741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C0ACB0-9DD7-420A-8015-15D0928C78F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F7349511-88CE-4802-8E2A-E21036A1B1F3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7BA1CE-5C8B-4301-90BE-2622F9EBFC1C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713497-6A57-4D86-9895-6179B13F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13551B-4049-44A0-9968-81DC241D8E7A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CA54CA-C9B3-4391-8E15-E47E544481B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13">
              <a:extLst>
                <a:ext uri="{FF2B5EF4-FFF2-40B4-BE49-F238E27FC236}">
                  <a16:creationId xmlns:a16="http://schemas.microsoft.com/office/drawing/2014/main" id="{BF9BA5E0-3669-44F5-A749-FAFFF9B7C16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3837D3-A339-4052-B7EA-4AED810F499F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7F7A1EA-B6B1-496B-99C1-7E173290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80B6F-9C3C-4C0A-8CED-1DCAC942F051}"/>
              </a:ext>
            </a:extLst>
          </p:cNvPr>
          <p:cNvSpPr txBox="1"/>
          <p:nvPr/>
        </p:nvSpPr>
        <p:spPr>
          <a:xfrm>
            <a:off x="5490669" y="291552"/>
            <a:ext cx="527427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90000"/>
              </a:lnSpc>
              <a:spcBef>
                <a:spcPct val="0"/>
              </a:spcBef>
            </a:pPr>
            <a:r>
              <a:rPr lang="ar-SY" sz="4400" dirty="0">
                <a:latin typeface="+mj-lt"/>
                <a:ea typeface="+mj-ea"/>
                <a:cs typeface="+mj-cs"/>
              </a:rPr>
              <a:t>دراسة عن المشروع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Image result for supervised learning cnn icon">
            <a:extLst>
              <a:ext uri="{FF2B5EF4-FFF2-40B4-BE49-F238E27FC236}">
                <a16:creationId xmlns:a16="http://schemas.microsoft.com/office/drawing/2014/main" id="{D18F9770-D0C9-47DC-8751-48831FA68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63" b="98438" l="0" r="99582">
                        <a14:foregroundMark x1="33473" y1="9766" x2="11297" y2="10156"/>
                        <a14:foregroundMark x1="11297" y1="10156" x2="7531" y2="33203"/>
                        <a14:foregroundMark x1="7531" y1="33203" x2="26778" y2="56250"/>
                        <a14:foregroundMark x1="26778" y1="56250" x2="27615" y2="59375"/>
                        <a14:foregroundMark x1="2929" y1="19531" x2="0" y2="31641"/>
                        <a14:foregroundMark x1="20921" y1="5859" x2="27615" y2="6641"/>
                        <a14:foregroundMark x1="57322" y1="77734" x2="80335" y2="77344"/>
                        <a14:foregroundMark x1="81172" y1="67578" x2="61088" y2="67969"/>
                        <a14:foregroundMark x1="52720" y1="63672" x2="58996" y2="87891"/>
                        <a14:foregroundMark x1="72803" y1="60547" x2="77824" y2="88672"/>
                        <a14:foregroundMark x1="89540" y1="65625" x2="88703" y2="89453"/>
                        <a14:foregroundMark x1="95397" y1="62500" x2="95397" y2="85547"/>
                        <a14:foregroundMark x1="95397" y1="85547" x2="95397" y2="85547"/>
                        <a14:foregroundMark x1="94561" y1="94141" x2="43515" y2="94531"/>
                        <a14:foregroundMark x1="50209" y1="98047" x2="68201" y2="98438"/>
                        <a14:foregroundMark x1="99582" y1="96484" x2="99582" y2="94922"/>
                        <a14:foregroundMark x1="25941" y1="2734" x2="25523" y2="1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193" y="1204686"/>
            <a:ext cx="22764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5 Tree Of Lights Png Icon Images - High Resolution Photoshop Trees ...">
            <a:extLst>
              <a:ext uri="{FF2B5EF4-FFF2-40B4-BE49-F238E27FC236}">
                <a16:creationId xmlns:a16="http://schemas.microsoft.com/office/drawing/2014/main" id="{6C4BA127-C0C9-4B4D-A9B7-A67C706D1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46516" y="3721098"/>
            <a:ext cx="2823669" cy="267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reen search 9 icon - Free green search icons">
            <a:extLst>
              <a:ext uri="{FF2B5EF4-FFF2-40B4-BE49-F238E27FC236}">
                <a16:creationId xmlns:a16="http://schemas.microsoft.com/office/drawing/2014/main" id="{67B3BFA6-3EDD-4C80-B182-C664F030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65" b="96835" l="2743" r="98312">
                        <a14:foregroundMark x1="25105" y1="51688" x2="25105" y2="51688"/>
                        <a14:foregroundMark x1="89873" y1="89451" x2="89873" y2="89451"/>
                        <a14:foregroundMark x1="92616" y1="93671" x2="92616" y2="93671"/>
                        <a14:foregroundMark x1="94937" y1="94726" x2="94937" y2="94726"/>
                        <a14:foregroundMark x1="90717" y1="97890" x2="90717" y2="97890"/>
                        <a14:foregroundMark x1="99156" y1="89873" x2="99156" y2="89873"/>
                        <a14:foregroundMark x1="53376" y1="8439" x2="53376" y2="8439"/>
                        <a14:foregroundMark x1="44093" y1="3165" x2="44093" y2="3165"/>
                        <a14:foregroundMark x1="6540" y1="26582" x2="6540" y2="26582"/>
                        <a14:foregroundMark x1="2743" y1="36498" x2="2743" y2="36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538" y="4578994"/>
            <a:ext cx="606233" cy="60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CD711-EDFE-458E-95B9-F64F587AA3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/>
        </p:blipFill>
        <p:spPr>
          <a:xfrm>
            <a:off x="6812000" y="1204686"/>
            <a:ext cx="2337434" cy="2224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F06D8-8F38-4726-B82B-04752844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2022" y="6042503"/>
            <a:ext cx="300038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5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79684" y="-2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41E3B49-65B3-4EC7-86E5-2F256199A70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F050C6-CC3D-4433-9D60-D1ACF6968BF2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50697A0-F393-479D-A0F2-2CF08AB341A7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495F97-2134-4E51-971D-B0E349267B3A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F43E7E-F286-462E-9912-99EB2767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257BD8-C014-42D7-B535-F1FCDF1CE741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C0ACB0-9DD7-420A-8015-15D0928C78F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F7349511-88CE-4802-8E2A-E21036A1B1F3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7BA1CE-5C8B-4301-90BE-2622F9EBFC1C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713497-6A57-4D86-9895-6179B13F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13551B-4049-44A0-9968-81DC241D8E7A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CA54CA-C9B3-4391-8E15-E47E544481B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13">
              <a:extLst>
                <a:ext uri="{FF2B5EF4-FFF2-40B4-BE49-F238E27FC236}">
                  <a16:creationId xmlns:a16="http://schemas.microsoft.com/office/drawing/2014/main" id="{BF9BA5E0-3669-44F5-A749-FAFFF9B7C16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3837D3-A339-4052-B7EA-4AED810F499F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7F7A1EA-B6B1-496B-99C1-7E173290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80B6F-9C3C-4C0A-8CED-1DCAC942F051}"/>
              </a:ext>
            </a:extLst>
          </p:cNvPr>
          <p:cNvSpPr txBox="1"/>
          <p:nvPr/>
        </p:nvSpPr>
        <p:spPr>
          <a:xfrm>
            <a:off x="5490669" y="291552"/>
            <a:ext cx="527427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90000"/>
              </a:lnSpc>
              <a:spcBef>
                <a:spcPct val="0"/>
              </a:spcBef>
            </a:pPr>
            <a:r>
              <a:rPr lang="ar-SY" sz="4400" dirty="0">
                <a:latin typeface="+mj-lt"/>
                <a:ea typeface="+mj-ea"/>
                <a:cs typeface="+mj-cs"/>
              </a:rPr>
              <a:t>مصطلحات أساسية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F06D8-8F38-4726-B82B-04752844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2022" y="6042503"/>
            <a:ext cx="300038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6</a:t>
            </a:fld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AAD2F-1F38-4324-AA07-2057729A87D2}"/>
              </a:ext>
            </a:extLst>
          </p:cNvPr>
          <p:cNvSpPr txBox="1"/>
          <p:nvPr/>
        </p:nvSpPr>
        <p:spPr>
          <a:xfrm>
            <a:off x="2348355" y="1810695"/>
            <a:ext cx="70881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FEN:</a:t>
            </a:r>
            <a:endParaRPr lang="ar-S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q3k1nr/1pp1nQpp/3p4/1P2p3/4P3/B1PP1b2/B5PP/5K2 b k - 0 17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SAN:</a:t>
            </a:r>
            <a:br>
              <a:rPr lang="en-US" dirty="0"/>
            </a:br>
            <a:endParaRPr lang="ar-SY" dirty="0"/>
          </a:p>
          <a:p>
            <a:r>
              <a:rPr lang="en-US" dirty="0"/>
              <a:t>1. e4 Nc6 2. d4 d5 3. exd5 Qxd5 4. Nf3 Bf5 5. Be2 Nf6 6. c4 Qd8 7. O-O</a:t>
            </a:r>
            <a:endParaRPr lang="ar-SY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UCI:</a:t>
            </a:r>
            <a:endParaRPr lang="ar-S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SY" dirty="0"/>
          </a:p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e8d7 a2e6 d7d8 f7f8</a:t>
            </a:r>
            <a:endParaRPr lang="ar-S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10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EBDB47-F0D1-458D-8DAC-F29689198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717" y="1848374"/>
            <a:ext cx="6636270" cy="3968207"/>
          </a:xfrm>
          <a:prstGeom prst="rect">
            <a:avLst/>
          </a:prstGeom>
        </p:spPr>
      </p:pic>
      <p:sp>
        <p:nvSpPr>
          <p:cNvPr id="36" name="Subtitle 2">
            <a:extLst>
              <a:ext uri="{FF2B5EF4-FFF2-40B4-BE49-F238E27FC236}">
                <a16:creationId xmlns:a16="http://schemas.microsoft.com/office/drawing/2014/main" id="{DC35ECC0-1978-4BBA-8BF7-A901922F0B29}"/>
              </a:ext>
            </a:extLst>
          </p:cNvPr>
          <p:cNvSpPr txBox="1">
            <a:spLocks/>
          </p:cNvSpPr>
          <p:nvPr/>
        </p:nvSpPr>
        <p:spPr>
          <a:xfrm>
            <a:off x="3503399" y="1378698"/>
            <a:ext cx="3734042" cy="4563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/>
              <a:t>مجموعة بيانات الألعاب      </a:t>
            </a:r>
            <a:r>
              <a:rPr lang="en-US" dirty="0"/>
              <a:t>40K</a:t>
            </a:r>
            <a:r>
              <a:rPr lang="ar-SY" dirty="0"/>
              <a:t> لعبة</a:t>
            </a:r>
          </a:p>
          <a:p>
            <a:pPr marL="0" indent="0" algn="r" rtl="1">
              <a:buNone/>
            </a:pPr>
            <a:endParaRPr lang="en-US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9E1DA62-56C6-4EF8-B1D9-E7FA6D2A172B}"/>
              </a:ext>
            </a:extLst>
          </p:cNvPr>
          <p:cNvSpPr txBox="1">
            <a:spLocks/>
          </p:cNvSpPr>
          <p:nvPr/>
        </p:nvSpPr>
        <p:spPr>
          <a:xfrm>
            <a:off x="2397184" y="201165"/>
            <a:ext cx="8367757" cy="6751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مجموعات البيانات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84C3E1-E38B-4A04-813E-6532873599B6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B11152-75B6-45E1-95F6-C03779FD00E4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BC1B58F-80EE-412A-8F53-C28CC1DB7B26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97708E-F4D8-4AC9-BC29-51A16DA32162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A8FBBC3-86B7-40C1-A02A-1E35DE3D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CE095A-A9F5-4AC9-8907-F5EB9B894284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0586F23-6352-4213-A3A7-29609DDA1B53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7456FC8F-B4AB-423A-A99B-7687F6823760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B2DDD6-6DF3-4613-8685-05B45417FCAE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B93C5B8-9093-4384-A487-455F440F7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7D5399-C8F7-4D5A-8BC3-262B799C7978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96E2A-C8DF-416C-87F5-BE61E7C2FE96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13">
              <a:extLst>
                <a:ext uri="{FF2B5EF4-FFF2-40B4-BE49-F238E27FC236}">
                  <a16:creationId xmlns:a16="http://schemas.microsoft.com/office/drawing/2014/main" id="{A1CE604E-E7E5-4228-B584-22057843B9AA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D2C8ECF-AF27-478A-B71F-4F6FF7657E58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498500C-1940-4C42-8138-E68D0DF0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026263-F3E3-48D5-B270-4DEFF8A8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0726" y="6047747"/>
            <a:ext cx="328613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7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97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B5BD5234-81F0-4B61-B716-3BED8C65C832}"/>
              </a:ext>
            </a:extLst>
          </p:cNvPr>
          <p:cNvSpPr txBox="1">
            <a:spLocks/>
          </p:cNvSpPr>
          <p:nvPr/>
        </p:nvSpPr>
        <p:spPr>
          <a:xfrm>
            <a:off x="2397184" y="201165"/>
            <a:ext cx="8367757" cy="6751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مجموعات البيانات</a:t>
            </a:r>
            <a:endParaRPr lang="en-US" dirty="0"/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7EBFF8D6-6557-47FC-A5BE-91223988E88E}"/>
              </a:ext>
            </a:extLst>
          </p:cNvPr>
          <p:cNvSpPr txBox="1">
            <a:spLocks/>
          </p:cNvSpPr>
          <p:nvPr/>
        </p:nvSpPr>
        <p:spPr>
          <a:xfrm>
            <a:off x="3623427" y="1378698"/>
            <a:ext cx="3734042" cy="45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/>
              <a:t>مجموعة بيانات الألغاز	        </a:t>
            </a:r>
            <a:r>
              <a:rPr lang="en-US" dirty="0"/>
              <a:t>3.3M</a:t>
            </a:r>
            <a:r>
              <a:rPr lang="ar-SY" dirty="0"/>
              <a:t> لغز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D55247-A279-4864-A1A3-146507613891}"/>
              </a:ext>
            </a:extLst>
          </p:cNvPr>
          <p:cNvSpPr txBox="1"/>
          <p:nvPr/>
        </p:nvSpPr>
        <p:spPr>
          <a:xfrm>
            <a:off x="2234117" y="1920456"/>
            <a:ext cx="739716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PuzzleId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:    00sHx</a:t>
            </a:r>
            <a:r>
              <a:rPr lang="en-US" altLang="en-US" dirty="0">
                <a:latin typeface="Monaco"/>
              </a:rPr>
              <a:t>,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FEN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:	q3k1nr/1pp1nQpp/3p4/1P2p3/4P3/B1PP1b2/B5PP/5K2 b k - 0 17,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Moves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:     e8d7 a2e6 d7d8 f7f8,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Rating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:    1760,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RatingDeviation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:    80,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Popularity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:    83, 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NbPlays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:     73,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Themes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:     mate mateIn2 middlegame short, 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GameUrl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: https://lichess.org/yyznGmXs/black#34, 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OpeningTags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: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Monaco"/>
              </a:rPr>
              <a:t>Italian_Game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Monaco"/>
              </a:rPr>
              <a:t>Italian_Game_Classical_Variation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1AF622B-0AFD-4711-BDFB-6A039B63FA3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F95D9C5-F1A1-45EC-942D-8D6830D44F10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977C23-5EF2-4058-98B0-CA130F098C9C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B8503D-3535-473A-B0B0-055144FB9FE7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CB99C37-83D4-47C4-B1DD-16899B842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9750DC8-F07F-41EE-95C0-B0BA5391BD4A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92CC594-5856-454A-903B-528ECEFBB55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13">
              <a:extLst>
                <a:ext uri="{FF2B5EF4-FFF2-40B4-BE49-F238E27FC236}">
                  <a16:creationId xmlns:a16="http://schemas.microsoft.com/office/drawing/2014/main" id="{1CAE0586-F967-4DB1-81CC-FBDC42AC8466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AC83EF-D733-43D6-8D6F-0F87446964D7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3607A71-94D8-41F9-ADA7-5760A41E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9A787A-2A0D-45FB-90C7-5A7A7DD0B91B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072968-94F7-4938-A10C-8DC4D64AD9E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13">
              <a:extLst>
                <a:ext uri="{FF2B5EF4-FFF2-40B4-BE49-F238E27FC236}">
                  <a16:creationId xmlns:a16="http://schemas.microsoft.com/office/drawing/2014/main" id="{4E08F71D-9BA1-4F19-BB0C-76E2ED055D4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A7EE69-568A-4499-9B90-A3613787B30A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4DC0975-974F-41F6-9153-A624AA07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D612A-74E9-41A2-AC02-28235D861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870" y="6029163"/>
            <a:ext cx="314325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8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41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592749" cy="6858000"/>
            <a:chOff x="-290920" y="0"/>
            <a:chExt cx="1259274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982621" y="319698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مقدمة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57671" y="331142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الهدف من المشروع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85949" y="3259511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083619" y="0"/>
            <a:ext cx="10083731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8998690" y="3259467"/>
              <a:ext cx="2360918" cy="5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الحل المقترح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C4EBEB-55A6-478F-9D40-C635F4AB2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139" l="9470" r="89773">
                        <a14:foregroundMark x1="50379" y1="16667" x2="51515" y2="9375"/>
                        <a14:foregroundMark x1="48106" y1="94097" x2="53788" y2="95139"/>
                        <a14:foregroundMark x1="52652" y1="11458" x2="45833" y2="3125"/>
                        <a14:foregroundMark x1="57576" y1="8333" x2="49242" y2="7292"/>
                        <a14:foregroundMark x1="42424" y1="14583" x2="53788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7442" y="6000955"/>
            <a:ext cx="755182" cy="823835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686C21D-DEA7-43F8-B81B-F85FD305CA39}"/>
              </a:ext>
            </a:extLst>
          </p:cNvPr>
          <p:cNvSpPr txBox="1">
            <a:spLocks/>
          </p:cNvSpPr>
          <p:nvPr/>
        </p:nvSpPr>
        <p:spPr>
          <a:xfrm>
            <a:off x="1911211" y="218854"/>
            <a:ext cx="9043851" cy="6098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dirty="0"/>
              <a:t>فلترة البيانات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Subtitle 2">
                <a:extLst>
                  <a:ext uri="{FF2B5EF4-FFF2-40B4-BE49-F238E27FC236}">
                    <a16:creationId xmlns:a16="http://schemas.microsoft.com/office/drawing/2014/main" id="{485D566D-E3E2-45A4-817E-8854A7575D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2375" y="1870925"/>
                <a:ext cx="3734042" cy="3644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1">
                  <a:buNone/>
                </a:pPr>
                <a:r>
                  <a:rPr lang="ar-SY" dirty="0"/>
                  <a:t>فلترة بيانات الألعاب      </a:t>
                </a:r>
                <a:r>
                  <a:rPr lang="en-US" dirty="0"/>
                  <a:t>20K</a:t>
                </a:r>
                <a:r>
                  <a:rPr lang="ar-SY" dirty="0"/>
                  <a:t> لعبة</a:t>
                </a:r>
                <a:endParaRPr lang="en-US" dirty="0"/>
              </a:p>
              <a:p>
                <a:pPr marL="0" indent="0" algn="r" rtl="1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Players ELO </a:t>
                </a:r>
                <a14:m>
                  <m:oMath xmlns:m="http://schemas.openxmlformats.org/officeDocument/2006/math">
                    <m:r>
                      <a:rPr lang="en-US" sz="1800" i="1" kern="120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</m:oMath>
                </a14:m>
                <a:r>
                  <a:rPr lang="en-US" dirty="0"/>
                  <a:t> 2000</a:t>
                </a:r>
              </a:p>
              <a:p>
                <a:pPr marL="0" indent="0" algn="ctr">
                  <a:buNone/>
                </a:pPr>
                <a:r>
                  <a:rPr lang="en-US" dirty="0"/>
                  <a:t>Takes the wining players moves, if draw takes both players moves</a:t>
                </a:r>
              </a:p>
              <a:p>
                <a:pPr marL="0" indent="0" algn="ctr">
                  <a:buNone/>
                </a:pPr>
                <a:r>
                  <a:rPr lang="en-US" dirty="0"/>
                  <a:t>10K for first network</a:t>
                </a:r>
              </a:p>
              <a:p>
                <a:pPr marL="0" indent="0" algn="ctr">
                  <a:buNone/>
                </a:pPr>
                <a:r>
                  <a:rPr lang="en-US" dirty="0"/>
                  <a:t>10K for other 6 network</a:t>
                </a:r>
              </a:p>
            </p:txBody>
          </p:sp>
        </mc:Choice>
        <mc:Fallback xmlns="">
          <p:sp>
            <p:nvSpPr>
              <p:cNvPr id="36" name="Subtitle 2">
                <a:extLst>
                  <a:ext uri="{FF2B5EF4-FFF2-40B4-BE49-F238E27FC236}">
                    <a16:creationId xmlns:a16="http://schemas.microsoft.com/office/drawing/2014/main" id="{485D566D-E3E2-45A4-817E-8854A7575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375" y="1870925"/>
                <a:ext cx="3734042" cy="3644463"/>
              </a:xfrm>
              <a:prstGeom prst="rect">
                <a:avLst/>
              </a:prstGeom>
              <a:blipFill>
                <a:blip r:embed="rId5"/>
                <a:stretch>
                  <a:fillRect l="-1142" t="-334" r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Subtitle 2">
                <a:extLst>
                  <a:ext uri="{FF2B5EF4-FFF2-40B4-BE49-F238E27FC236}">
                    <a16:creationId xmlns:a16="http://schemas.microsoft.com/office/drawing/2014/main" id="{38F5C3E8-25A1-41B5-999A-A7A31FF3D5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3719" y="1870925"/>
                <a:ext cx="3734042" cy="40339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1">
                  <a:buNone/>
                </a:pPr>
                <a:r>
                  <a:rPr lang="ar-SY" dirty="0"/>
                  <a:t>فلترة بيانات الألغاز	        </a:t>
                </a:r>
                <a:r>
                  <a:rPr lang="en-US" dirty="0"/>
                  <a:t>140K</a:t>
                </a:r>
                <a:r>
                  <a:rPr lang="ar-SY" dirty="0"/>
                  <a:t> لغز</a:t>
                </a:r>
                <a:endParaRPr lang="en-US" dirty="0"/>
              </a:p>
              <a:p>
                <a:pPr marL="0" indent="0" algn="l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Moves &lt; 7</a:t>
                </a:r>
              </a:p>
              <a:p>
                <a:pPr marL="0" indent="0" algn="ctr">
                  <a:buNone/>
                </a:pPr>
                <a:r>
                  <a:rPr lang="en-US" dirty="0"/>
                  <a:t>800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Rating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1600</a:t>
                </a:r>
              </a:p>
              <a:p>
                <a:pPr marL="0" indent="0" algn="ctr">
                  <a:buNone/>
                </a:pPr>
                <a:r>
                  <a:rPr lang="en-US" dirty="0"/>
                  <a:t>Popularity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85</a:t>
                </a:r>
              </a:p>
              <a:p>
                <a:pPr marL="0" indent="0" algn="ctr">
                  <a:buNone/>
                </a:pPr>
                <a:r>
                  <a:rPr lang="en-US" dirty="0"/>
                  <a:t>NbPlays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5000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8" name="Subtitle 2">
                <a:extLst>
                  <a:ext uri="{FF2B5EF4-FFF2-40B4-BE49-F238E27FC236}">
                    <a16:creationId xmlns:a16="http://schemas.microsoft.com/office/drawing/2014/main" id="{38F5C3E8-25A1-41B5-999A-A7A31FF3D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19" y="1870925"/>
                <a:ext cx="3734042" cy="4033929"/>
              </a:xfrm>
              <a:prstGeom prst="rect">
                <a:avLst/>
              </a:prstGeom>
              <a:blipFill>
                <a:blip r:embed="rId6"/>
                <a:stretch>
                  <a:fillRect t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E5EF7473-504F-4754-B552-EC92DC5C8625}"/>
              </a:ext>
            </a:extLst>
          </p:cNvPr>
          <p:cNvGrpSpPr/>
          <p:nvPr/>
        </p:nvGrpSpPr>
        <p:grpSpPr>
          <a:xfrm>
            <a:off x="-8551361" y="-25400"/>
            <a:ext cx="10009572" cy="6858000"/>
            <a:chOff x="78277" y="86989"/>
            <a:chExt cx="10009572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2CE55D7-5965-4B0D-B91E-93C118A902ED}"/>
                </a:ext>
              </a:extLst>
            </p:cNvPr>
            <p:cNvSpPr/>
            <p:nvPr/>
          </p:nvSpPr>
          <p:spPr>
            <a:xfrm>
              <a:off x="78277" y="86989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AB196AA-6870-44F0-BA89-5E3B76FEFD3B}"/>
                </a:ext>
              </a:extLst>
            </p:cNvPr>
            <p:cNvSpPr/>
            <p:nvPr/>
          </p:nvSpPr>
          <p:spPr>
            <a:xfrm>
              <a:off x="8870969" y="242442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E4161E3-6A14-46D8-9C8C-E59E892087DD}"/>
                </a:ext>
              </a:extLst>
            </p:cNvPr>
            <p:cNvSpPr txBox="1"/>
            <p:nvPr/>
          </p:nvSpPr>
          <p:spPr>
            <a:xfrm rot="16200000">
              <a:off x="8490700" y="3277738"/>
              <a:ext cx="254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Y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النتائج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4B3D596-1CEB-4192-B8E9-E45091ADA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72436" y="3341985"/>
              <a:ext cx="530600" cy="5306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8705C22-3599-44B9-B8E4-802DC47AAC12}"/>
              </a:ext>
            </a:extLst>
          </p:cNvPr>
          <p:cNvGrpSpPr/>
          <p:nvPr/>
        </p:nvGrpSpPr>
        <p:grpSpPr>
          <a:xfrm>
            <a:off x="-7889260" y="-25400"/>
            <a:ext cx="8811176" cy="6858000"/>
            <a:chOff x="491575" y="0"/>
            <a:chExt cx="9574094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954F3F7-C960-4AA7-AD2D-AFF165D83C87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13">
              <a:extLst>
                <a:ext uri="{FF2B5EF4-FFF2-40B4-BE49-F238E27FC236}">
                  <a16:creationId xmlns:a16="http://schemas.microsoft.com/office/drawing/2014/main" id="{18E07378-9CE0-454D-B8B1-F1DC30EE718A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45D2C98-3B5E-4E28-A652-CDC9E3ED16C0}"/>
                </a:ext>
              </a:extLst>
            </p:cNvPr>
            <p:cNvSpPr txBox="1"/>
            <p:nvPr/>
          </p:nvSpPr>
          <p:spPr>
            <a:xfrm rot="16200000">
              <a:off x="8799525" y="3251161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الصعوبات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C8A0768-338E-4CDE-8664-FB73A489A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BA5C5A6-A985-47BF-BF27-140729F0F86A}"/>
              </a:ext>
            </a:extLst>
          </p:cNvPr>
          <p:cNvGrpSpPr/>
          <p:nvPr/>
        </p:nvGrpSpPr>
        <p:grpSpPr>
          <a:xfrm>
            <a:off x="-9154595" y="0"/>
            <a:ext cx="9574094" cy="6858000"/>
            <a:chOff x="491575" y="0"/>
            <a:chExt cx="9574094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D12A012-CEB5-4CF0-B721-C6A77DC659D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13">
              <a:extLst>
                <a:ext uri="{FF2B5EF4-FFF2-40B4-BE49-F238E27FC236}">
                  <a16:creationId xmlns:a16="http://schemas.microsoft.com/office/drawing/2014/main" id="{DC275902-8904-4FA2-A59F-7FD9D4084D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1B3BD17-A9CD-4A23-8F55-B0FDEE0DD30D}"/>
                </a:ext>
              </a:extLst>
            </p:cNvPr>
            <p:cNvSpPr txBox="1"/>
            <p:nvPr/>
          </p:nvSpPr>
          <p:spPr>
            <a:xfrm rot="16200000">
              <a:off x="8579323" y="3324117"/>
              <a:ext cx="254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الخاتمة والآفاق المستقبلية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0AFAAA1-332E-4507-BB3F-4FAFF033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FB1E7E-9088-4CC3-8757-2CD1024E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1442" y="6024552"/>
            <a:ext cx="307181" cy="365125"/>
          </a:xfrm>
        </p:spPr>
        <p:txBody>
          <a:bodyPr/>
          <a:lstStyle/>
          <a:p>
            <a:pPr algn="l"/>
            <a:fld id="{A4489FD0-501B-4C6F-9CB2-8996B7BF4EFE}" type="slidenum">
              <a:rPr lang="de-DE" sz="1800" smtClean="0">
                <a:solidFill>
                  <a:schemeClr val="bg1"/>
                </a:solidFill>
              </a:rPr>
              <a:pPr algn="l"/>
              <a:t>9</a:t>
            </a:fld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67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6481</TotalTime>
  <Words>1022</Words>
  <Application>Microsoft Office PowerPoint</Application>
  <PresentationFormat>Widescreen</PresentationFormat>
  <Paragraphs>388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Monaco</vt:lpstr>
      <vt:lpstr>MV Boli</vt:lpstr>
      <vt:lpstr>Times New Roman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Mullham Qn</cp:lastModifiedBy>
  <cp:revision>104</cp:revision>
  <dcterms:created xsi:type="dcterms:W3CDTF">2017-01-05T13:17:27Z</dcterms:created>
  <dcterms:modified xsi:type="dcterms:W3CDTF">2023-08-23T08:47:26Z</dcterms:modified>
</cp:coreProperties>
</file>